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0876" r:id="rId4"/>
    <p:sldMasterId id="2147483648" r:id="rId5"/>
    <p:sldMasterId id="2147483674" r:id="rId6"/>
    <p:sldMasterId id="2147490951" r:id="rId7"/>
    <p:sldMasterId id="2147490964" r:id="rId8"/>
    <p:sldMasterId id="2147490967" r:id="rId9"/>
  </p:sldMasterIdLst>
  <p:notesMasterIdLst>
    <p:notesMasterId r:id="rId31"/>
  </p:notesMasterIdLst>
  <p:sldIdLst>
    <p:sldId id="256" r:id="rId10"/>
    <p:sldId id="1050" r:id="rId11"/>
    <p:sldId id="360" r:id="rId12"/>
    <p:sldId id="361" r:id="rId13"/>
    <p:sldId id="1042" r:id="rId14"/>
    <p:sldId id="1043" r:id="rId15"/>
    <p:sldId id="1052" r:id="rId16"/>
    <p:sldId id="272" r:id="rId17"/>
    <p:sldId id="331" r:id="rId18"/>
    <p:sldId id="313" r:id="rId19"/>
    <p:sldId id="301" r:id="rId20"/>
    <p:sldId id="1045" r:id="rId21"/>
    <p:sldId id="321" r:id="rId22"/>
    <p:sldId id="1046" r:id="rId23"/>
    <p:sldId id="1047" r:id="rId24"/>
    <p:sldId id="326" r:id="rId25"/>
    <p:sldId id="330" r:id="rId26"/>
    <p:sldId id="327" r:id="rId27"/>
    <p:sldId id="363" r:id="rId28"/>
    <p:sldId id="332" r:id="rId29"/>
    <p:sldId id="1051" r:id="rId3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cial Media &amp; Events Calendar" id="{8E74FAFE-5FE5-4517-B983-1AC3D236DE1B}">
          <p14:sldIdLst>
            <p14:sldId id="256"/>
            <p14:sldId id="1050"/>
          </p14:sldIdLst>
        </p14:section>
        <p14:section name="AVS 72" id="{E794940D-CA15-479C-9CE1-40748433A683}">
          <p14:sldIdLst>
            <p14:sldId id="360"/>
            <p14:sldId id="361"/>
          </p14:sldIdLst>
        </p14:section>
        <p14:section name="Awards Nominations" id="{3974B0F5-1AC9-4A71-9B91-A28C1401D485}">
          <p14:sldIdLst>
            <p14:sldId id="1042"/>
            <p14:sldId id="1043"/>
          </p14:sldIdLst>
        </p14:section>
        <p14:section name="Join AVS" id="{197AE731-33F0-42C9-9AAF-57153CF9397E}">
          <p14:sldIdLst>
            <p14:sldId id="1052"/>
          </p14:sldIdLst>
        </p14:section>
        <p14:section name="Member Benefits Overview" id="{23342289-C800-4AD3-9FC4-469F4443B373}">
          <p14:sldIdLst>
            <p14:sldId id="272"/>
            <p14:sldId id="331"/>
            <p14:sldId id="313"/>
            <p14:sldId id="301"/>
            <p14:sldId id="1045"/>
            <p14:sldId id="321"/>
            <p14:sldId id="1046"/>
            <p14:sldId id="1047"/>
            <p14:sldId id="326"/>
            <p14:sldId id="330"/>
            <p14:sldId id="327"/>
          </p14:sldIdLst>
        </p14:section>
        <p14:section name="Publications" id="{11333059-D817-4807-8E51-6247EDCDAA07}">
          <p14:sldIdLst>
            <p14:sldId id="363"/>
            <p14:sldId id="332"/>
          </p14:sldIdLst>
        </p14:section>
        <p14:section name="Training" id="{F11DEF18-3684-45FE-A1BC-DA45550ECC39}">
          <p14:sldIdLst>
            <p14:sldId id="10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05A"/>
    <a:srgbClr val="D3BF7B"/>
    <a:srgbClr val="FFFECA"/>
    <a:srgbClr val="CAE63D"/>
    <a:srgbClr val="FFFEDE"/>
    <a:srgbClr val="54C2F3"/>
    <a:srgbClr val="FABA20"/>
    <a:srgbClr val="808080"/>
    <a:srgbClr val="FFFEBD"/>
    <a:srgbClr val="76C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532" autoAdjust="0"/>
  </p:normalViewPr>
  <p:slideViewPr>
    <p:cSldViewPr>
      <p:cViewPr varScale="1">
        <p:scale>
          <a:sx n="78" d="100"/>
          <a:sy n="78" d="100"/>
        </p:scale>
        <p:origin x="85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8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28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EE13A-A7E3-47E5-A9D9-73B0203B3326}" type="doc">
      <dgm:prSet loTypeId="urn:microsoft.com/office/officeart/2005/8/layout/vList5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FEC4DCBE-EA5C-4276-9D0D-35454BE46443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$135</a:t>
          </a:r>
        </a:p>
      </dgm:t>
    </dgm:pt>
    <dgm:pt modelId="{DA500112-5A43-45C7-AC22-B4B160855500}" type="parTrans" cxnId="{6EBA6A46-86AC-4695-A0EB-C6F387F1B42A}">
      <dgm:prSet/>
      <dgm:spPr/>
      <dgm:t>
        <a:bodyPr/>
        <a:lstStyle/>
        <a:p>
          <a:endParaRPr lang="en-US"/>
        </a:p>
      </dgm:t>
    </dgm:pt>
    <dgm:pt modelId="{37CA9530-007E-493C-8303-3319579330FB}" type="sibTrans" cxnId="{6EBA6A46-86AC-4695-A0EB-C6F387F1B42A}">
      <dgm:prSet/>
      <dgm:spPr/>
      <dgm:t>
        <a:bodyPr/>
        <a:lstStyle/>
        <a:p>
          <a:endParaRPr lang="en-US"/>
        </a:p>
      </dgm:t>
    </dgm:pt>
    <dgm:pt modelId="{38B37862-EB33-4B09-A594-65BE2E777997}">
      <dgm:prSet phldrT="[Text]" custT="1"/>
      <dgm:spPr/>
      <dgm:t>
        <a:bodyPr/>
        <a:lstStyle/>
        <a:p>
          <a:pPr>
            <a:buNone/>
          </a:pPr>
          <a:r>
            <a: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Platinum Full</a:t>
          </a:r>
        </a:p>
      </dgm:t>
    </dgm:pt>
    <dgm:pt modelId="{B77F0074-FD29-4D32-8DD7-5494753B22BF}" type="parTrans" cxnId="{B96E892E-64E3-4819-990A-A8FAC3EACABA}">
      <dgm:prSet/>
      <dgm:spPr/>
      <dgm:t>
        <a:bodyPr/>
        <a:lstStyle/>
        <a:p>
          <a:endParaRPr lang="en-US"/>
        </a:p>
      </dgm:t>
    </dgm:pt>
    <dgm:pt modelId="{9EA88DC1-5325-4C64-B831-61F984065544}" type="sibTrans" cxnId="{B96E892E-64E3-4819-990A-A8FAC3EACABA}">
      <dgm:prSet/>
      <dgm:spPr/>
      <dgm:t>
        <a:bodyPr/>
        <a:lstStyle/>
        <a:p>
          <a:endParaRPr lang="en-US"/>
        </a:p>
      </dgm:t>
    </dgm:pt>
    <dgm:pt modelId="{38EBBE75-C6BB-463C-8F80-B28512AD0CC1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$40</a:t>
          </a:r>
        </a:p>
      </dgm:t>
    </dgm:pt>
    <dgm:pt modelId="{8FC05246-63EF-4752-A7C0-448379CE81B1}" type="parTrans" cxnId="{AF1E9181-3666-4369-A82E-A3B8338DDF4E}">
      <dgm:prSet/>
      <dgm:spPr/>
      <dgm:t>
        <a:bodyPr/>
        <a:lstStyle/>
        <a:p>
          <a:endParaRPr lang="en-US"/>
        </a:p>
      </dgm:t>
    </dgm:pt>
    <dgm:pt modelId="{AFB08508-B3F8-4C60-A4AC-A2DE9DC06323}" type="sibTrans" cxnId="{AF1E9181-3666-4369-A82E-A3B8338DDF4E}">
      <dgm:prSet/>
      <dgm:spPr/>
      <dgm:t>
        <a:bodyPr/>
        <a:lstStyle/>
        <a:p>
          <a:endParaRPr lang="en-US"/>
        </a:p>
      </dgm:t>
    </dgm:pt>
    <dgm:pt modelId="{65BB8D9E-8C15-4E9E-950A-71D01B76CFDF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Platinum Student</a:t>
          </a:r>
        </a:p>
      </dgm:t>
    </dgm:pt>
    <dgm:pt modelId="{92AFDCE3-1005-4AA9-8C6F-DEDFE244895F}" type="parTrans" cxnId="{96154139-3751-4F4B-B6EC-70A77D570E39}">
      <dgm:prSet/>
      <dgm:spPr/>
      <dgm:t>
        <a:bodyPr/>
        <a:lstStyle/>
        <a:p>
          <a:endParaRPr lang="en-US"/>
        </a:p>
      </dgm:t>
    </dgm:pt>
    <dgm:pt modelId="{C63AC27F-4874-4A7E-989A-A3E0BCC35039}" type="sibTrans" cxnId="{96154139-3751-4F4B-B6EC-70A77D570E39}">
      <dgm:prSet/>
      <dgm:spPr/>
      <dgm:t>
        <a:bodyPr/>
        <a:lstStyle/>
        <a:p>
          <a:endParaRPr lang="en-US"/>
        </a:p>
      </dgm:t>
    </dgm:pt>
    <dgm:pt modelId="{317EFAF7-A11B-4E8C-A079-8542944BBB45}" type="pres">
      <dgm:prSet presAssocID="{EF6EE13A-A7E3-47E5-A9D9-73B0203B3326}" presName="Name0" presStyleCnt="0">
        <dgm:presLayoutVars>
          <dgm:dir/>
          <dgm:animLvl val="lvl"/>
          <dgm:resizeHandles val="exact"/>
        </dgm:presLayoutVars>
      </dgm:prSet>
      <dgm:spPr/>
    </dgm:pt>
    <dgm:pt modelId="{78F49C05-2292-4DE5-8F93-5B625537E4B2}" type="pres">
      <dgm:prSet presAssocID="{FEC4DCBE-EA5C-4276-9D0D-35454BE46443}" presName="linNode" presStyleCnt="0"/>
      <dgm:spPr/>
    </dgm:pt>
    <dgm:pt modelId="{600EADCA-A979-4668-BB72-1A7F15CEC79E}" type="pres">
      <dgm:prSet presAssocID="{FEC4DCBE-EA5C-4276-9D0D-35454BE4644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522B5A74-213E-4FB6-9D26-B4C2E9604684}" type="pres">
      <dgm:prSet presAssocID="{FEC4DCBE-EA5C-4276-9D0D-35454BE46443}" presName="descendantText" presStyleLbl="alignAccFollowNode1" presStyleIdx="0" presStyleCnt="2">
        <dgm:presLayoutVars>
          <dgm:bulletEnabled val="1"/>
        </dgm:presLayoutVars>
      </dgm:prSet>
      <dgm:spPr/>
    </dgm:pt>
    <dgm:pt modelId="{4DD3B43B-9707-4578-BF21-2E37CDE993D3}" type="pres">
      <dgm:prSet presAssocID="{37CA9530-007E-493C-8303-3319579330FB}" presName="sp" presStyleCnt="0"/>
      <dgm:spPr/>
    </dgm:pt>
    <dgm:pt modelId="{298A5EAB-5D59-4F80-8D62-6490EB226A40}" type="pres">
      <dgm:prSet presAssocID="{38EBBE75-C6BB-463C-8F80-B28512AD0CC1}" presName="linNode" presStyleCnt="0"/>
      <dgm:spPr/>
    </dgm:pt>
    <dgm:pt modelId="{5769B9F1-18EF-45EF-BD7D-528D2FCD6469}" type="pres">
      <dgm:prSet presAssocID="{38EBBE75-C6BB-463C-8F80-B28512AD0CC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8337713A-DF85-4BE1-A2A1-3B1B82043430}" type="pres">
      <dgm:prSet presAssocID="{38EBBE75-C6BB-463C-8F80-B28512AD0CC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C7348913-86F0-48BF-B20D-ED1177D89B20}" type="presOf" srcId="{EF6EE13A-A7E3-47E5-A9D9-73B0203B3326}" destId="{317EFAF7-A11B-4E8C-A079-8542944BBB45}" srcOrd="0" destOrd="0" presId="urn:microsoft.com/office/officeart/2005/8/layout/vList5"/>
    <dgm:cxn modelId="{73A9C619-67DE-4550-87EE-53694BD0C38C}" type="presOf" srcId="{38B37862-EB33-4B09-A594-65BE2E777997}" destId="{522B5A74-213E-4FB6-9D26-B4C2E9604684}" srcOrd="0" destOrd="0" presId="urn:microsoft.com/office/officeart/2005/8/layout/vList5"/>
    <dgm:cxn modelId="{11D0CF1E-DEA5-4E22-BC7A-9EF7FDF67B58}" type="presOf" srcId="{65BB8D9E-8C15-4E9E-950A-71D01B76CFDF}" destId="{8337713A-DF85-4BE1-A2A1-3B1B82043430}" srcOrd="0" destOrd="0" presId="urn:microsoft.com/office/officeart/2005/8/layout/vList5"/>
    <dgm:cxn modelId="{28F6A523-8322-40C1-A86D-B21037C111CD}" type="presOf" srcId="{38EBBE75-C6BB-463C-8F80-B28512AD0CC1}" destId="{5769B9F1-18EF-45EF-BD7D-528D2FCD6469}" srcOrd="0" destOrd="0" presId="urn:microsoft.com/office/officeart/2005/8/layout/vList5"/>
    <dgm:cxn modelId="{B96E892E-64E3-4819-990A-A8FAC3EACABA}" srcId="{FEC4DCBE-EA5C-4276-9D0D-35454BE46443}" destId="{38B37862-EB33-4B09-A594-65BE2E777997}" srcOrd="0" destOrd="0" parTransId="{B77F0074-FD29-4D32-8DD7-5494753B22BF}" sibTransId="{9EA88DC1-5325-4C64-B831-61F984065544}"/>
    <dgm:cxn modelId="{96154139-3751-4F4B-B6EC-70A77D570E39}" srcId="{38EBBE75-C6BB-463C-8F80-B28512AD0CC1}" destId="{65BB8D9E-8C15-4E9E-950A-71D01B76CFDF}" srcOrd="0" destOrd="0" parTransId="{92AFDCE3-1005-4AA9-8C6F-DEDFE244895F}" sibTransId="{C63AC27F-4874-4A7E-989A-A3E0BCC35039}"/>
    <dgm:cxn modelId="{6EBA6A46-86AC-4695-A0EB-C6F387F1B42A}" srcId="{EF6EE13A-A7E3-47E5-A9D9-73B0203B3326}" destId="{FEC4DCBE-EA5C-4276-9D0D-35454BE46443}" srcOrd="0" destOrd="0" parTransId="{DA500112-5A43-45C7-AC22-B4B160855500}" sibTransId="{37CA9530-007E-493C-8303-3319579330FB}"/>
    <dgm:cxn modelId="{AF1E9181-3666-4369-A82E-A3B8338DDF4E}" srcId="{EF6EE13A-A7E3-47E5-A9D9-73B0203B3326}" destId="{38EBBE75-C6BB-463C-8F80-B28512AD0CC1}" srcOrd="1" destOrd="0" parTransId="{8FC05246-63EF-4752-A7C0-448379CE81B1}" sibTransId="{AFB08508-B3F8-4C60-A4AC-A2DE9DC06323}"/>
    <dgm:cxn modelId="{274C9BD6-D3EB-4C6F-8405-8D0A0F1D5B92}" type="presOf" srcId="{FEC4DCBE-EA5C-4276-9D0D-35454BE46443}" destId="{600EADCA-A979-4668-BB72-1A7F15CEC79E}" srcOrd="0" destOrd="0" presId="urn:microsoft.com/office/officeart/2005/8/layout/vList5"/>
    <dgm:cxn modelId="{39535A5F-AED1-4B2E-A816-7DD12CC6EC9B}" type="presParOf" srcId="{317EFAF7-A11B-4E8C-A079-8542944BBB45}" destId="{78F49C05-2292-4DE5-8F93-5B625537E4B2}" srcOrd="0" destOrd="0" presId="urn:microsoft.com/office/officeart/2005/8/layout/vList5"/>
    <dgm:cxn modelId="{5A6177E9-E58E-4F36-AA1C-BE17ECD48036}" type="presParOf" srcId="{78F49C05-2292-4DE5-8F93-5B625537E4B2}" destId="{600EADCA-A979-4668-BB72-1A7F15CEC79E}" srcOrd="0" destOrd="0" presId="urn:microsoft.com/office/officeart/2005/8/layout/vList5"/>
    <dgm:cxn modelId="{76ABB709-6638-41E2-921F-1F8CE8D01DCB}" type="presParOf" srcId="{78F49C05-2292-4DE5-8F93-5B625537E4B2}" destId="{522B5A74-213E-4FB6-9D26-B4C2E9604684}" srcOrd="1" destOrd="0" presId="urn:microsoft.com/office/officeart/2005/8/layout/vList5"/>
    <dgm:cxn modelId="{D45021FF-1738-49BD-8F63-ABEC2FF9F359}" type="presParOf" srcId="{317EFAF7-A11B-4E8C-A079-8542944BBB45}" destId="{4DD3B43B-9707-4578-BF21-2E37CDE993D3}" srcOrd="1" destOrd="0" presId="urn:microsoft.com/office/officeart/2005/8/layout/vList5"/>
    <dgm:cxn modelId="{4906424D-2B53-4365-9EE9-D903E9732E41}" type="presParOf" srcId="{317EFAF7-A11B-4E8C-A079-8542944BBB45}" destId="{298A5EAB-5D59-4F80-8D62-6490EB226A40}" srcOrd="2" destOrd="0" presId="urn:microsoft.com/office/officeart/2005/8/layout/vList5"/>
    <dgm:cxn modelId="{57F6ECC1-033A-467E-A3C2-20488B786F4F}" type="presParOf" srcId="{298A5EAB-5D59-4F80-8D62-6490EB226A40}" destId="{5769B9F1-18EF-45EF-BD7D-528D2FCD6469}" srcOrd="0" destOrd="0" presId="urn:microsoft.com/office/officeart/2005/8/layout/vList5"/>
    <dgm:cxn modelId="{CEBDC4B4-DF5D-44B7-9080-7DBB0E7E6F63}" type="presParOf" srcId="{298A5EAB-5D59-4F80-8D62-6490EB226A40}" destId="{8337713A-DF85-4BE1-A2A1-3B1B820434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B5A74-213E-4FB6-9D26-B4C2E9604684}">
      <dsp:nvSpPr>
        <dsp:cNvPr id="0" name=""/>
        <dsp:cNvSpPr/>
      </dsp:nvSpPr>
      <dsp:spPr>
        <a:xfrm rot="5400000">
          <a:off x="2465468" y="-1029238"/>
          <a:ext cx="336078" cy="24785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Platinum Full</a:t>
          </a:r>
        </a:p>
      </dsp:txBody>
      <dsp:txXfrm rot="-5400000">
        <a:off x="1394210" y="58426"/>
        <a:ext cx="2462189" cy="303266"/>
      </dsp:txXfrm>
    </dsp:sp>
    <dsp:sp modelId="{600EADCA-A979-4668-BB72-1A7F15CEC79E}">
      <dsp:nvSpPr>
        <dsp:cNvPr id="0" name=""/>
        <dsp:cNvSpPr/>
      </dsp:nvSpPr>
      <dsp:spPr>
        <a:xfrm>
          <a:off x="0" y="10"/>
          <a:ext cx="1394210" cy="42009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$135</a:t>
          </a:r>
        </a:p>
      </dsp:txBody>
      <dsp:txXfrm>
        <a:off x="20507" y="20517"/>
        <a:ext cx="1353196" cy="379084"/>
      </dsp:txXfrm>
    </dsp:sp>
    <dsp:sp modelId="{8337713A-DF85-4BE1-A2A1-3B1B82043430}">
      <dsp:nvSpPr>
        <dsp:cNvPr id="0" name=""/>
        <dsp:cNvSpPr/>
      </dsp:nvSpPr>
      <dsp:spPr>
        <a:xfrm rot="5400000">
          <a:off x="2465468" y="-588135"/>
          <a:ext cx="336078" cy="24785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Platinum Student</a:t>
          </a:r>
        </a:p>
      </dsp:txBody>
      <dsp:txXfrm rot="-5400000">
        <a:off x="1394210" y="499529"/>
        <a:ext cx="2462189" cy="303266"/>
      </dsp:txXfrm>
    </dsp:sp>
    <dsp:sp modelId="{5769B9F1-18EF-45EF-BD7D-528D2FCD6469}">
      <dsp:nvSpPr>
        <dsp:cNvPr id="0" name=""/>
        <dsp:cNvSpPr/>
      </dsp:nvSpPr>
      <dsp:spPr>
        <a:xfrm>
          <a:off x="0" y="441113"/>
          <a:ext cx="1394210" cy="42009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$40</a:t>
          </a:r>
        </a:p>
      </dsp:txBody>
      <dsp:txXfrm>
        <a:off x="20507" y="461620"/>
        <a:ext cx="1353196" cy="379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660CC-13E1-4B79-9644-592F6A0BD290}" type="datetimeFigureOut">
              <a:rPr lang="en-US" smtClean="0"/>
              <a:pPr/>
              <a:t>12/15/2025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13F60-73E5-4D3B-A560-8077FC1DDE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72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2C1B4-61C2-9279-F08C-7BC94072A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6D0735-8DD7-299F-2D25-43B181E84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9964C0-B81D-3CA0-8644-82A1A7236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926C-2B9E-8B7A-7317-9FB1EF803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3F60-73E5-4D3B-A560-8077FC1DDE9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43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3F60-73E5-4D3B-A560-8077FC1DDE9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6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9B27-9AA5-EC7D-0E09-7AA427C3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F08FB-402A-5DAD-CFFB-08FCAEE2A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098C7-2338-75E7-648C-F2BE68C71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C548-277F-0953-12BF-793BA4AE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6C5B5-071D-0C68-8B77-83FE8659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69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849CF-F6EE-5858-36D9-7415E9F4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279CB-A51D-975F-B4BA-1FD631F9F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AECF5-2234-3907-0DE8-3531AD5B5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477FB-582F-6729-8385-82CBC9CA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038A0-D026-8C73-F280-25DB12776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D71CA-EA6F-1A68-4389-CDBF4F7EA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18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94458-0A92-49E8-F095-19427B66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25F27-C2D8-4739-3936-54068D88A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4414E-56CE-6AD3-2F8D-C4979B1F6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8D256-CC48-7C63-A61C-DDBC55EEF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BE6BBA-49BE-972D-D2D8-7FF45E42D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9A067F-A71E-A023-669C-976477DF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BBAE2D-31B7-599F-A2E8-F7DF20DE6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60BC90-87B3-3625-C701-1AA2A22B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33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8874E-92AC-A1D6-65F2-F3869AA64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BFD16B-5BE4-0650-1EE8-ECF13258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B1183-DFAE-318A-E7FF-B59F57DF2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7A9C7-E976-36AE-CE25-B1B1C898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11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C79B6-31BC-83AC-3DB9-36662832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8FA882-F5FE-D917-3732-725DDE2D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8A4B1-9440-087C-F527-F6FF0C01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261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0D10-62F3-7CD2-D27F-0DB9E07D0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00A03-86DC-BF37-30D6-CF2BCBFCE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4F762-0862-1FD9-DF46-F8EC3B636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AAE1C-D780-6872-325E-CBFD906DF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200BA-4BD5-2CCF-1308-F7AF7412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9F649-D53C-87BD-6A79-5B1F2859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80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7017A-E4EF-FDFB-3902-1AD52267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D52430-9E69-BD78-DA4C-D9802556B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6E999-42F5-CABD-4C04-465701B46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23AFF-302B-65C9-797C-70107382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70DB4-24DB-0D68-8EA4-AD555FB4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665C8-2FE4-8281-A217-D7FE2633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52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539F-815F-7DD1-A737-7BC05B93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A8F74-26F4-3A55-FA7F-B2FAA4373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4778D-935E-5519-2369-CBD6B645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52056-510C-7362-E364-9673E319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34847-78AA-C7E2-4FCC-F12DBE589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70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366DD1-821C-A8EE-30CA-A854803549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F0E9D-6D03-845C-DB9B-6F8D3B0C8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15BAB-9B25-F591-AD20-55CDFC7E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565F9-5AA2-991D-4DF4-B3D05583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430C5-C025-30AB-9FA3-FAF03A81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062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gradFill>
          <a:gsLst>
            <a:gs pos="1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73D4E5E2-CF41-47B2-9F50-8E509C9A95B2}"/>
              </a:ext>
            </a:extLst>
          </p:cNvPr>
          <p:cNvGrpSpPr/>
          <p:nvPr userDrawn="1"/>
        </p:nvGrpSpPr>
        <p:grpSpPr>
          <a:xfrm>
            <a:off x="376199" y="1131290"/>
            <a:ext cx="2481539" cy="2845072"/>
            <a:chOff x="449781" y="731902"/>
            <a:chExt cx="2481539" cy="284507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CC4D1C1-96FF-4B5E-B7DD-A50D49276E83}"/>
                </a:ext>
              </a:extLst>
            </p:cNvPr>
            <p:cNvSpPr/>
            <p:nvPr userDrawn="1"/>
          </p:nvSpPr>
          <p:spPr>
            <a:xfrm>
              <a:off x="1193960" y="3327592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012E6F-AA94-4B9B-B931-BB7EF01CF600}"/>
                </a:ext>
              </a:extLst>
            </p:cNvPr>
            <p:cNvGrpSpPr/>
            <p:nvPr userDrawn="1"/>
          </p:nvGrpSpPr>
          <p:grpSpPr>
            <a:xfrm>
              <a:off x="449781" y="731902"/>
              <a:ext cx="990600" cy="2845072"/>
              <a:chOff x="310246" y="679523"/>
              <a:chExt cx="990600" cy="2845072"/>
            </a:xfrm>
          </p:grpSpPr>
          <p:sp>
            <p:nvSpPr>
              <p:cNvPr id="23" name="Flowchart: Display 22">
                <a:extLst>
                  <a:ext uri="{FF2B5EF4-FFF2-40B4-BE49-F238E27FC236}">
                    <a16:creationId xmlns:a16="http://schemas.microsoft.com/office/drawing/2014/main" id="{06ACE013-89A3-4AEB-A597-B259D50DE211}"/>
                  </a:ext>
                </a:extLst>
              </p:cNvPr>
              <p:cNvSpPr/>
              <p:nvPr userDrawn="1"/>
            </p:nvSpPr>
            <p:spPr>
              <a:xfrm rot="16200000">
                <a:off x="289079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Teardrop 23">
                <a:extLst>
                  <a:ext uri="{FF2B5EF4-FFF2-40B4-BE49-F238E27FC236}">
                    <a16:creationId xmlns:a16="http://schemas.microsoft.com/office/drawing/2014/main" id="{42F02DED-3AF6-42D6-8F14-3D482EA27166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FE00D23-23DB-450E-8342-BF40414DBB9A}"/>
                  </a:ext>
                </a:extLst>
              </p:cNvPr>
              <p:cNvCxnSpPr>
                <a:stCxn id="23" idx="1"/>
                <a:endCxn id="24" idx="7"/>
              </p:cNvCxnSpPr>
              <p:nvPr userDrawn="1"/>
            </p:nvCxnSpPr>
            <p:spPr>
              <a:xfrm flipH="1">
                <a:off x="805528" y="1712457"/>
                <a:ext cx="18" cy="1511107"/>
              </a:xfrm>
              <a:prstGeom prst="line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B465149-90D5-4AA1-919B-893CAE488574}"/>
              </a:ext>
            </a:extLst>
          </p:cNvPr>
          <p:cNvSpPr/>
          <p:nvPr userDrawn="1"/>
        </p:nvSpPr>
        <p:spPr>
          <a:xfrm>
            <a:off x="1120378" y="2301766"/>
            <a:ext cx="1737360" cy="1282263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75E0F-91D4-48B9-B8D7-50C65E859BA3}"/>
              </a:ext>
            </a:extLst>
          </p:cNvPr>
          <p:cNvGrpSpPr/>
          <p:nvPr userDrawn="1"/>
        </p:nvGrpSpPr>
        <p:grpSpPr>
          <a:xfrm>
            <a:off x="2636182" y="3724159"/>
            <a:ext cx="2481241" cy="2845072"/>
            <a:chOff x="3580478" y="3327592"/>
            <a:chExt cx="2481241" cy="284507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DD68C0D-A017-45D6-BB27-9B3E06DDB704}"/>
                </a:ext>
              </a:extLst>
            </p:cNvPr>
            <p:cNvSpPr/>
            <p:nvPr userDrawn="1"/>
          </p:nvSpPr>
          <p:spPr>
            <a:xfrm>
              <a:off x="4324359" y="3327592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9595E80-B3F5-4BDF-9674-17BA742BFCD8}"/>
                </a:ext>
              </a:extLst>
            </p:cNvPr>
            <p:cNvGrpSpPr/>
            <p:nvPr userDrawn="1"/>
          </p:nvGrpSpPr>
          <p:grpSpPr>
            <a:xfrm rot="10800000">
              <a:off x="3580478" y="3327592"/>
              <a:ext cx="990600" cy="2845072"/>
              <a:chOff x="310245" y="679523"/>
              <a:chExt cx="990600" cy="2845072"/>
            </a:xfrm>
          </p:grpSpPr>
          <p:sp>
            <p:nvSpPr>
              <p:cNvPr id="37" name="Flowchart: Display 36">
                <a:extLst>
                  <a:ext uri="{FF2B5EF4-FFF2-40B4-BE49-F238E27FC236}">
                    <a16:creationId xmlns:a16="http://schemas.microsoft.com/office/drawing/2014/main" id="{0EB63076-286D-42D4-B6E3-150127BB011E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Teardrop 37">
                <a:extLst>
                  <a:ext uri="{FF2B5EF4-FFF2-40B4-BE49-F238E27FC236}">
                    <a16:creationId xmlns:a16="http://schemas.microsoft.com/office/drawing/2014/main" id="{08388872-548B-4F74-8ADA-BA79278B29DA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C367834-D910-4D8A-AE27-D24B90B8FED9}"/>
                  </a:ext>
                </a:extLst>
              </p:cNvPr>
              <p:cNvCxnSpPr>
                <a:stCxn id="37" idx="1"/>
                <a:endCxn id="38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CF13D38-5B6A-4696-A3FC-685C7C5C2F98}"/>
              </a:ext>
            </a:extLst>
          </p:cNvPr>
          <p:cNvSpPr/>
          <p:nvPr userDrawn="1"/>
        </p:nvSpPr>
        <p:spPr>
          <a:xfrm>
            <a:off x="3380063" y="4113787"/>
            <a:ext cx="1737360" cy="1282263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E4BCAD-9B1F-4FCE-B6D6-D4263D7192A8}"/>
              </a:ext>
            </a:extLst>
          </p:cNvPr>
          <p:cNvGrpSpPr/>
          <p:nvPr userDrawn="1"/>
        </p:nvGrpSpPr>
        <p:grpSpPr>
          <a:xfrm>
            <a:off x="4895867" y="1131290"/>
            <a:ext cx="2480925" cy="2845072"/>
            <a:chOff x="5595782" y="731902"/>
            <a:chExt cx="2480925" cy="284507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FF40056-7D5D-434C-A112-A71B3AC1C5FB}"/>
                </a:ext>
              </a:extLst>
            </p:cNvPr>
            <p:cNvSpPr/>
            <p:nvPr userDrawn="1"/>
          </p:nvSpPr>
          <p:spPr>
            <a:xfrm>
              <a:off x="6339347" y="3327592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69BC877-8213-4692-9A4D-FD7B88E7C5A6}"/>
                </a:ext>
              </a:extLst>
            </p:cNvPr>
            <p:cNvGrpSpPr/>
            <p:nvPr userDrawn="1"/>
          </p:nvGrpSpPr>
          <p:grpSpPr>
            <a:xfrm>
              <a:off x="5595782" y="731902"/>
              <a:ext cx="990600" cy="2845072"/>
              <a:chOff x="310245" y="679523"/>
              <a:chExt cx="990600" cy="2845072"/>
            </a:xfrm>
          </p:grpSpPr>
          <p:sp>
            <p:nvSpPr>
              <p:cNvPr id="29" name="Flowchart: Display 28">
                <a:extLst>
                  <a:ext uri="{FF2B5EF4-FFF2-40B4-BE49-F238E27FC236}">
                    <a16:creationId xmlns:a16="http://schemas.microsoft.com/office/drawing/2014/main" id="{1AE2468A-ED10-4324-82BB-5A0BA4827E36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E56C60B5-1DC8-4DF5-8C79-7D0234192ECE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08426C8-666D-4D49-A5A2-EF7D4925E701}"/>
                  </a:ext>
                </a:extLst>
              </p:cNvPr>
              <p:cNvCxnSpPr>
                <a:stCxn id="29" idx="1"/>
                <a:endCxn id="30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4AC8F75-168C-4C68-93A4-C49CE0D72DA1}"/>
              </a:ext>
            </a:extLst>
          </p:cNvPr>
          <p:cNvSpPr/>
          <p:nvPr userDrawn="1"/>
        </p:nvSpPr>
        <p:spPr>
          <a:xfrm>
            <a:off x="5639097" y="2301765"/>
            <a:ext cx="1737360" cy="1282263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47600A-5704-4A90-840D-E9311F4AB54B}"/>
              </a:ext>
            </a:extLst>
          </p:cNvPr>
          <p:cNvGrpSpPr/>
          <p:nvPr userDrawn="1"/>
        </p:nvGrpSpPr>
        <p:grpSpPr>
          <a:xfrm>
            <a:off x="7155235" y="3724159"/>
            <a:ext cx="2480925" cy="2845072"/>
            <a:chOff x="7610770" y="3314261"/>
            <a:chExt cx="2480925" cy="2845072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844AA0-BA69-42F2-A1E9-31E3350B1AF0}"/>
                </a:ext>
              </a:extLst>
            </p:cNvPr>
            <p:cNvSpPr/>
            <p:nvPr userDrawn="1"/>
          </p:nvSpPr>
          <p:spPr>
            <a:xfrm>
              <a:off x="8354335" y="3319709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B1BA44D-2835-4C9E-910A-11ED332B2023}"/>
                </a:ext>
              </a:extLst>
            </p:cNvPr>
            <p:cNvGrpSpPr/>
            <p:nvPr userDrawn="1"/>
          </p:nvGrpSpPr>
          <p:grpSpPr>
            <a:xfrm rot="10800000">
              <a:off x="7610770" y="3314261"/>
              <a:ext cx="990600" cy="2845072"/>
              <a:chOff x="310245" y="679523"/>
              <a:chExt cx="990600" cy="2845072"/>
            </a:xfrm>
          </p:grpSpPr>
          <p:sp>
            <p:nvSpPr>
              <p:cNvPr id="41" name="Flowchart: Display 40">
                <a:extLst>
                  <a:ext uri="{FF2B5EF4-FFF2-40B4-BE49-F238E27FC236}">
                    <a16:creationId xmlns:a16="http://schemas.microsoft.com/office/drawing/2014/main" id="{7968DDF3-A7FB-4CFF-BEDD-FAFD948222BF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" name="Teardrop 41">
                <a:extLst>
                  <a:ext uri="{FF2B5EF4-FFF2-40B4-BE49-F238E27FC236}">
                    <a16:creationId xmlns:a16="http://schemas.microsoft.com/office/drawing/2014/main" id="{8C0014C3-F16F-45C3-A70C-39FE594E42BA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F903941-6F22-4289-9EBA-80BACB317BE3}"/>
                  </a:ext>
                </a:extLst>
              </p:cNvPr>
              <p:cNvCxnSpPr>
                <a:stCxn id="41" idx="1"/>
                <a:endCxn id="42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8EA4B40-CEB6-4259-861F-2BB19B0C5D63}"/>
              </a:ext>
            </a:extLst>
          </p:cNvPr>
          <p:cNvSpPr/>
          <p:nvPr userDrawn="1"/>
        </p:nvSpPr>
        <p:spPr>
          <a:xfrm>
            <a:off x="7898800" y="4113786"/>
            <a:ext cx="1737360" cy="1282263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B0FD183-4A42-4F94-A86E-8EE0AD03C1B1}"/>
              </a:ext>
            </a:extLst>
          </p:cNvPr>
          <p:cNvGrpSpPr/>
          <p:nvPr userDrawn="1"/>
        </p:nvGrpSpPr>
        <p:grpSpPr>
          <a:xfrm>
            <a:off x="9414603" y="1155569"/>
            <a:ext cx="2480327" cy="2845072"/>
            <a:chOff x="9626356" y="731902"/>
            <a:chExt cx="2480327" cy="284507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E08103C-D37D-4AAA-80F7-3877C6552414}"/>
                </a:ext>
              </a:extLst>
            </p:cNvPr>
            <p:cNvSpPr/>
            <p:nvPr userDrawn="1"/>
          </p:nvSpPr>
          <p:spPr>
            <a:xfrm>
              <a:off x="10369323" y="3314261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F7E66A5-9DFC-46F8-9BA6-4E9C6FFCD9E6}"/>
                </a:ext>
              </a:extLst>
            </p:cNvPr>
            <p:cNvGrpSpPr/>
            <p:nvPr userDrawn="1"/>
          </p:nvGrpSpPr>
          <p:grpSpPr>
            <a:xfrm>
              <a:off x="9626356" y="731902"/>
              <a:ext cx="990600" cy="2845072"/>
              <a:chOff x="310245" y="679523"/>
              <a:chExt cx="990600" cy="2845072"/>
            </a:xfrm>
          </p:grpSpPr>
          <p:sp>
            <p:nvSpPr>
              <p:cNvPr id="33" name="Flowchart: Display 32">
                <a:extLst>
                  <a:ext uri="{FF2B5EF4-FFF2-40B4-BE49-F238E27FC236}">
                    <a16:creationId xmlns:a16="http://schemas.microsoft.com/office/drawing/2014/main" id="{F8DEB042-6E53-476C-AD3B-7519E164C260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" name="Teardrop 33">
                <a:extLst>
                  <a:ext uri="{FF2B5EF4-FFF2-40B4-BE49-F238E27FC236}">
                    <a16:creationId xmlns:a16="http://schemas.microsoft.com/office/drawing/2014/main" id="{C26BCFD1-554C-453E-BC94-2AD7F124C78B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E163B23-5612-4951-92C2-FB0F3EA60BA3}"/>
                  </a:ext>
                </a:extLst>
              </p:cNvPr>
              <p:cNvCxnSpPr>
                <a:stCxn id="33" idx="1"/>
                <a:endCxn id="34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E6CCC78-344D-47D6-9D62-298F4C27B177}"/>
              </a:ext>
            </a:extLst>
          </p:cNvPr>
          <p:cNvSpPr/>
          <p:nvPr userDrawn="1"/>
        </p:nvSpPr>
        <p:spPr>
          <a:xfrm>
            <a:off x="10126864" y="2301764"/>
            <a:ext cx="1737360" cy="1282263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8B67CD72-3E2F-4B3D-8FEE-7EA9FC7E6F0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20775" y="3987800"/>
            <a:ext cx="1585913" cy="4685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70" name="Text Placeholder 68">
            <a:extLst>
              <a:ext uri="{FF2B5EF4-FFF2-40B4-BE49-F238E27FC236}">
                <a16:creationId xmlns:a16="http://schemas.microsoft.com/office/drawing/2014/main" id="{F38E8D57-85C5-48AB-9DB1-A8FDE958D98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71465" y="3226676"/>
            <a:ext cx="1585913" cy="445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71" name="Text Placeholder 68">
            <a:extLst>
              <a:ext uri="{FF2B5EF4-FFF2-40B4-BE49-F238E27FC236}">
                <a16:creationId xmlns:a16="http://schemas.microsoft.com/office/drawing/2014/main" id="{4198F121-2094-4414-B727-1ABF6D156D9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662270" y="4052290"/>
            <a:ext cx="1585913" cy="445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72" name="Text Placeholder 68">
            <a:extLst>
              <a:ext uri="{FF2B5EF4-FFF2-40B4-BE49-F238E27FC236}">
                <a16:creationId xmlns:a16="http://schemas.microsoft.com/office/drawing/2014/main" id="{E3FC3CFE-62A4-403C-9E5E-92826237892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97804" y="3213649"/>
            <a:ext cx="1585913" cy="445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73" name="Text Placeholder 68">
            <a:extLst>
              <a:ext uri="{FF2B5EF4-FFF2-40B4-BE49-F238E27FC236}">
                <a16:creationId xmlns:a16="http://schemas.microsoft.com/office/drawing/2014/main" id="{65C03126-CE58-4E57-A3FC-BB298EE10793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183646" y="4025190"/>
            <a:ext cx="1556251" cy="445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A051197C-E077-4731-B77B-6E25FE6DB89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120775" y="2427889"/>
            <a:ext cx="1728788" cy="11566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74">
            <a:extLst>
              <a:ext uri="{FF2B5EF4-FFF2-40B4-BE49-F238E27FC236}">
                <a16:creationId xmlns:a16="http://schemas.microsoft.com/office/drawing/2014/main" id="{94E15A42-1C1B-41C1-98D7-5F862CABEA8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371465" y="4225158"/>
            <a:ext cx="1728788" cy="11511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74">
            <a:extLst>
              <a:ext uri="{FF2B5EF4-FFF2-40B4-BE49-F238E27FC236}">
                <a16:creationId xmlns:a16="http://schemas.microsoft.com/office/drawing/2014/main" id="{4E361932-4C94-4975-A440-9F74D0847907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643383" y="2427889"/>
            <a:ext cx="1728788" cy="1156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74">
            <a:extLst>
              <a:ext uri="{FF2B5EF4-FFF2-40B4-BE49-F238E27FC236}">
                <a16:creationId xmlns:a16="http://schemas.microsoft.com/office/drawing/2014/main" id="{D3C6EF22-CA89-422B-8C85-459BCA9532FA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889407" y="4225157"/>
            <a:ext cx="1728788" cy="11713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74">
            <a:extLst>
              <a:ext uri="{FF2B5EF4-FFF2-40B4-BE49-F238E27FC236}">
                <a16:creationId xmlns:a16="http://schemas.microsoft.com/office/drawing/2014/main" id="{13BE834B-38E1-42BC-8467-6B0BE1838179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0126864" y="2427889"/>
            <a:ext cx="1728788" cy="1156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itle 79">
            <a:extLst>
              <a:ext uri="{FF2B5EF4-FFF2-40B4-BE49-F238E27FC236}">
                <a16:creationId xmlns:a16="http://schemas.microsoft.com/office/drawing/2014/main" id="{B01B37D2-6ED5-4AE0-9451-213B7C437A4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02884"/>
            <a:ext cx="10515600" cy="508075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1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C255-973F-CB3E-5628-EA64CFA5F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D199F-0B88-50D0-2098-CF19987E9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A64F4-6278-FF80-6CF5-2B107DD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BB3A-C98E-6247-9B1C-41DCC5C38FC5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A3170-0F2D-1167-1DE0-D8A8A561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06B62-391B-7A23-F64B-34ECE4EC9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E7AA-6CF9-264C-A320-274313ED4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35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1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>
            <a:extLst>
              <a:ext uri="{FF2B5EF4-FFF2-40B4-BE49-F238E27FC236}">
                <a16:creationId xmlns:a16="http://schemas.microsoft.com/office/drawing/2014/main" id="{B01B37D2-6ED5-4AE0-9451-213B7C437A4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02884"/>
            <a:ext cx="10515600" cy="508075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64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gold specks&#10;&#10;Description automatically generated">
            <a:extLst>
              <a:ext uri="{FF2B5EF4-FFF2-40B4-BE49-F238E27FC236}">
                <a16:creationId xmlns:a16="http://schemas.microsoft.com/office/drawing/2014/main" id="{B141A895-F24A-0220-8E9B-E66C14288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8151" y="1100252"/>
            <a:ext cx="3878967" cy="1536580"/>
          </a:xfr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4" y="2041910"/>
            <a:ext cx="4361941" cy="3122935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r>
              <a:rPr lang="en-US" i="1" dirty="0">
                <a:cs typeface="Segoe UI" panose="020B0502040204020203" pitchFamily="34" charset="0"/>
              </a:rPr>
              <a:t>10 Divisions</a:t>
            </a:r>
          </a:p>
          <a:p>
            <a:r>
              <a:rPr lang="en-US" i="1" dirty="0">
                <a:cs typeface="Segoe UI" panose="020B0502040204020203" pitchFamily="34" charset="0"/>
              </a:rPr>
              <a:t>4 Technical Groups</a:t>
            </a:r>
          </a:p>
          <a:p>
            <a:r>
              <a:rPr lang="en-US" i="1" dirty="0">
                <a:cs typeface="Segoe UI" panose="020B0502040204020203" pitchFamily="34" charset="0"/>
              </a:rPr>
              <a:t>16 Regional Chapters</a:t>
            </a:r>
          </a:p>
          <a:p>
            <a:r>
              <a:rPr lang="en-US" i="1" dirty="0">
                <a:cs typeface="Segoe UI" panose="020B0502040204020203" pitchFamily="34" charset="0"/>
              </a:rPr>
              <a:t>2 International Chapters</a:t>
            </a:r>
          </a:p>
          <a:p>
            <a:r>
              <a:rPr lang="en-US" i="1" dirty="0">
                <a:cs typeface="Segoe UI" panose="020B0502040204020203" pitchFamily="34" charset="0"/>
              </a:rPr>
              <a:t>9 International Affiliates</a:t>
            </a:r>
          </a:p>
          <a:p>
            <a:r>
              <a:rPr lang="en-US" i="1" dirty="0">
                <a:cs typeface="Segoe UI" panose="020B0502040204020203" pitchFamily="34" charset="0"/>
              </a:rPr>
              <a:t>7 Student Chapters</a:t>
            </a:r>
          </a:p>
          <a:p>
            <a:r>
              <a:rPr lang="en-US" i="1" dirty="0">
                <a:cs typeface="Segoe UI" panose="020B0502040204020203" pitchFamily="34" charset="0"/>
              </a:rPr>
              <a:t>5-8 Focus Topics/Symposium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20787" y="2679724"/>
            <a:ext cx="5076331" cy="692595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361685" y="792945"/>
            <a:ext cx="18288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8007" y="908244"/>
            <a:ext cx="1476157" cy="328893"/>
          </a:xfrm>
        </p:spPr>
        <p:txBody>
          <a:bodyPr>
            <a:normAutofit/>
          </a:bodyPr>
          <a:lstStyle>
            <a:lvl1pPr marL="0" indent="0" algn="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6249320" cy="1536580"/>
          </a:xfr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DF16B7-5CC6-0A02-BA12-704748D23998}"/>
              </a:ext>
            </a:extLst>
          </p:cNvPr>
          <p:cNvCxnSpPr>
            <a:cxnSpLocks/>
          </p:cNvCxnSpPr>
          <p:nvPr userDrawn="1"/>
        </p:nvCxnSpPr>
        <p:spPr>
          <a:xfrm>
            <a:off x="9997440" y="792945"/>
            <a:ext cx="219456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684C4FA7-55B8-745C-7414-C877141CF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38007" y="908244"/>
            <a:ext cx="1476157" cy="328893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500" y="430044"/>
            <a:ext cx="5534144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DDE-1A3D-4921-8DA7-F028633C78C6}" type="datetime1">
              <a:rPr lang="en-US" smtClean="0"/>
              <a:t>12/15/2025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6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FAC60-A826-DB1E-4FCC-924D65C34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18259-E1CF-9B9F-8B38-4E59D2772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955E-92AB-ACD7-44F5-1AFC0422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41D55-02D4-F477-838D-3A1578EB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7D3EE-57B5-C341-B7A3-58A797FD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12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6F7D-0FD3-B094-127C-C83B6862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83F99-F29D-065F-7D09-6589A806C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EDACA-F168-6D2A-256B-6B5D9810E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F5B63-078B-FADF-3F6B-6C6B9636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731BC-BE42-5973-0817-4B9B8AC9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5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90969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fld id="{7E5F88F2-B164-4B6F-A4D1-FF377EA65B7F}" type="datetime1">
              <a:rPr lang="en-US" smtClean="0"/>
              <a:t>12/15/2025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90877" r:id="rId3"/>
    <p:sldLayoutId id="214748365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3" descr="background_10x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67" y="-3175"/>
            <a:ext cx="1220893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65201" y="1676400"/>
            <a:ext cx="103589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084" y="2362200"/>
            <a:ext cx="10363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32001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FE9945-B33E-4891-8884-4FAC8E31D50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5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2pPr>
      <a:lvl3pPr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3pPr>
      <a:lvl4pPr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4pPr>
      <a:lvl5pPr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5pPr>
      <a:lvl6pPr marL="457200"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6pPr>
      <a:lvl7pPr marL="914400"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7pPr>
      <a:lvl8pPr marL="1371600"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8pPr>
      <a:lvl9pPr marL="1828800" algn="ct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FABA2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FFCC66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FFFFD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FFFFD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558C6-608D-071B-C069-17C0747B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DD698-E69B-5EB4-B1B8-F2AC9BCAA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AF080-2992-F188-88F1-D9C43B642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5E1175-9AB8-4890-9CCC-CBB37AFD1C37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D19DE-2CC4-129F-8429-E996FBBDD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556BC-CCE3-D328-76CB-2CB1127EB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59A582-9C92-49AF-B033-A9853625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40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953" r:id="rId1"/>
    <p:sldLayoutId id="2147490954" r:id="rId2"/>
    <p:sldLayoutId id="2147490955" r:id="rId3"/>
    <p:sldLayoutId id="2147490956" r:id="rId4"/>
    <p:sldLayoutId id="2147490957" r:id="rId5"/>
    <p:sldLayoutId id="2147490958" r:id="rId6"/>
    <p:sldLayoutId id="2147490959" r:id="rId7"/>
    <p:sldLayoutId id="2147490960" r:id="rId8"/>
    <p:sldLayoutId id="2147490961" r:id="rId9"/>
    <p:sldLayoutId id="2147490962" r:id="rId10"/>
    <p:sldLayoutId id="2147490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27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965" r:id="rId1"/>
    <p:sldLayoutId id="21474909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2B29CA7D-EA5A-963E-C12B-163D558D0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3" y="1981200"/>
            <a:ext cx="10363200" cy="4114800"/>
          </a:xfrm>
          <a:prstGeom prst="rect">
            <a:avLst/>
          </a:prstGeom>
          <a:noFill/>
          <a:ln>
            <a:noFill/>
          </a:ln>
          <a:effectLst>
            <a:outerShdw dist="41201" dir="2786325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320FD85-CFF1-03E7-3795-0FBF2703E4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634E32C-AC07-2F56-B76C-1037482DA7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E23D8B-B766-E5FF-F23D-C1C45A9B7C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D48AF7D6-847D-45D9-82F3-4662A0D3A947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1A5B64-5CE1-760D-503A-7F8C03961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68375" y="838200"/>
            <a:ext cx="10358438" cy="762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A449C"/>
              </a:gs>
              <a:gs pos="41000">
                <a:srgbClr val="002E69"/>
              </a:gs>
              <a:gs pos="100000">
                <a:srgbClr val="6093CD"/>
              </a:gs>
            </a:gsLst>
            <a:path path="rect">
              <a:fillToRect l="50000" t="50000" r="50000" b="50000"/>
            </a:path>
          </a:gradFill>
          <a:ln w="25400">
            <a:solidFill>
              <a:srgbClr val="6093CD"/>
            </a:solidFill>
            <a:round/>
            <a:headEnd/>
            <a:tailEnd/>
          </a:ln>
          <a:effectLst>
            <a:outerShdw dist="76199" dir="2700000" algn="ctr" rotWithShape="0">
              <a:srgbClr val="808080">
                <a:alpha val="2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023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968" r:id="rId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  <p:txStyles>
    <p:titleStyle>
      <a:lvl1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2pPr>
      <a:lvl3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3pPr>
      <a:lvl4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4pPr>
      <a:lvl5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5pPr>
      <a:lvl6pPr marL="4572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6pPr>
      <a:lvl7pPr marL="9144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7pPr>
      <a:lvl8pPr marL="13716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8pPr>
      <a:lvl9pPr marL="18288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>
          <a:solidFill>
            <a:srgbClr val="FFD16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800">
          <a:solidFill>
            <a:srgbClr val="78C7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DBCFF"/>
        </a:buClr>
        <a:buFont typeface="Wingdings" panose="05000000000000000000" pitchFamily="2" charset="2"/>
        <a:buChar char="§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rgbClr val="D8E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§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cuwiki.infobarrancos.es/doku.php?id=barrancos:lleida:torrent_de_bosoms" TargetMode="External"/><Relationship Id="rId13" Type="http://schemas.openxmlformats.org/officeDocument/2006/relationships/image" Target="../media/image17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15.jpg"/><Relationship Id="rId5" Type="http://schemas.openxmlformats.org/officeDocument/2006/relationships/image" Target="../media/image10.png"/><Relationship Id="rId10" Type="http://schemas.openxmlformats.org/officeDocument/2006/relationships/image" Target="../media/image14.jpg"/><Relationship Id="rId4" Type="http://schemas.openxmlformats.org/officeDocument/2006/relationships/image" Target="../media/image9.png"/><Relationship Id="rId9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7.png"/><Relationship Id="rId7" Type="http://schemas.openxmlformats.org/officeDocument/2006/relationships/image" Target="../media/image69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57.svg"/><Relationship Id="rId10" Type="http://schemas.openxmlformats.org/officeDocument/2006/relationships/image" Target="../media/image72.jpg"/><Relationship Id="rId4" Type="http://schemas.openxmlformats.org/officeDocument/2006/relationships/image" Target="../media/image56.png"/><Relationship Id="rId9" Type="http://schemas.openxmlformats.org/officeDocument/2006/relationships/image" Target="../media/image7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hyperlink" Target="https://www.publicdomainpictures.net/view-image.php?image=239703&amp;picture=pronajem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7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83.png"/><Relationship Id="rId7" Type="http://schemas.openxmlformats.org/officeDocument/2006/relationships/image" Target="../media/image70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84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82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84.png"/><Relationship Id="rId10" Type="http://schemas.openxmlformats.org/officeDocument/2006/relationships/image" Target="../media/image72.jpg"/><Relationship Id="rId4" Type="http://schemas.openxmlformats.org/officeDocument/2006/relationships/image" Target="../media/image83.png"/><Relationship Id="rId9" Type="http://schemas.openxmlformats.org/officeDocument/2006/relationships/image" Target="../media/image7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40000" sy="4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923A4D-100D-481E-AF24-DDCA64B0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844"/>
            <a:ext cx="10515600" cy="50807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AVS Social Media Platforms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DBC38F-075F-40D6-81E4-1C19770302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Linked in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2D76DD-71B3-445D-9A0A-821689D84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Bluesky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7B4B66-460F-4DC7-9E57-0F97E65C28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62270" y="4052290"/>
            <a:ext cx="1661686" cy="4458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Facebook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77AC98-6D4A-47AF-84B8-BFA85936A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X</a:t>
            </a:r>
          </a:p>
        </p:txBody>
      </p:sp>
      <p:pic>
        <p:nvPicPr>
          <p:cNvPr id="3" name="Picture 2" descr="A blue butterfly on a black background&#10;&#10;AI-generated content may be incorrect.">
            <a:extLst>
              <a:ext uri="{FF2B5EF4-FFF2-40B4-BE49-F238E27FC236}">
                <a16:creationId xmlns:a16="http://schemas.microsoft.com/office/drawing/2014/main" id="{E7E3BBBA-BEA7-975D-F8EF-8E84BAF94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53" y="5813580"/>
            <a:ext cx="621372" cy="549293"/>
          </a:xfrm>
          <a:prstGeom prst="rect">
            <a:avLst/>
          </a:prstGeom>
        </p:spPr>
      </p:pic>
      <p:pic>
        <p:nvPicPr>
          <p:cNvPr id="21" name="Picture 20" descr="A blue circle with white letters on it&#10;&#10;AI-generated content may be incorrect.">
            <a:extLst>
              <a:ext uri="{FF2B5EF4-FFF2-40B4-BE49-F238E27FC236}">
                <a16:creationId xmlns:a16="http://schemas.microsoft.com/office/drawing/2014/main" id="{45FB6432-D828-885E-30E5-A543B11BB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77" y="1193773"/>
            <a:ext cx="874431" cy="874431"/>
          </a:xfrm>
          <a:prstGeom prst="rect">
            <a:avLst/>
          </a:prstGeom>
        </p:spPr>
      </p:pic>
      <p:pic>
        <p:nvPicPr>
          <p:cNvPr id="23" name="Picture 22" descr="A white x on a black background">
            <a:extLst>
              <a:ext uri="{FF2B5EF4-FFF2-40B4-BE49-F238E27FC236}">
                <a16:creationId xmlns:a16="http://schemas.microsoft.com/office/drawing/2014/main" id="{69900A96-B2A0-521B-4B25-866A76BAB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555" y="5640716"/>
            <a:ext cx="914400" cy="914400"/>
          </a:xfrm>
          <a:prstGeom prst="rect">
            <a:avLst/>
          </a:prstGeom>
        </p:spPr>
      </p:pic>
      <p:pic>
        <p:nvPicPr>
          <p:cNvPr id="25" name="Picture 24" descr="A blue square with a white letter f on it">
            <a:extLst>
              <a:ext uri="{FF2B5EF4-FFF2-40B4-BE49-F238E27FC236}">
                <a16:creationId xmlns:a16="http://schemas.microsoft.com/office/drawing/2014/main" id="{64277C23-E8C1-E833-D4F2-519FEF01C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114" y="1097214"/>
            <a:ext cx="1044420" cy="1044420"/>
          </a:xfrm>
          <a:prstGeom prst="rect">
            <a:avLst/>
          </a:prstGeom>
        </p:spPr>
      </p:pic>
      <p:pic>
        <p:nvPicPr>
          <p:cNvPr id="30" name="Picture 29" descr="A logo of a camera&#10;&#10;AI-generated content may be incorrect.">
            <a:extLst>
              <a:ext uri="{FF2B5EF4-FFF2-40B4-BE49-F238E27FC236}">
                <a16:creationId xmlns:a16="http://schemas.microsoft.com/office/drawing/2014/main" id="{3D3E8290-F836-6EFD-4C03-3AEBB64CC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605740" y="1325538"/>
            <a:ext cx="640080" cy="64008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CEE00AC-18F9-4EA9-8216-AC2AF3F267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83646" y="4025190"/>
            <a:ext cx="1672006" cy="4458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Instagram</a:t>
            </a:r>
          </a:p>
        </p:txBody>
      </p:sp>
      <p:pic>
        <p:nvPicPr>
          <p:cNvPr id="36" name="Picture 35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0B7F212B-EE6A-4108-5EB6-1118855F98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3458" y="2367447"/>
            <a:ext cx="1188720" cy="1188720"/>
          </a:xfrm>
          <a:prstGeom prst="rect">
            <a:avLst/>
          </a:prstGeom>
        </p:spPr>
      </p:pic>
      <p:pic>
        <p:nvPicPr>
          <p:cNvPr id="38" name="Picture 3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3D83896-B15F-6A6D-7C23-26E55BC944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1394" y="4186092"/>
            <a:ext cx="1188720" cy="1188720"/>
          </a:xfrm>
          <a:prstGeom prst="rect">
            <a:avLst/>
          </a:prstGeom>
        </p:spPr>
      </p:pic>
      <p:pic>
        <p:nvPicPr>
          <p:cNvPr id="40" name="Picture 39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3E41B769-11DA-544A-9786-5410079EE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9441" y="4190624"/>
            <a:ext cx="1188720" cy="1188720"/>
          </a:xfrm>
          <a:prstGeom prst="rect">
            <a:avLst/>
          </a:prstGeom>
        </p:spPr>
      </p:pic>
      <p:pic>
        <p:nvPicPr>
          <p:cNvPr id="42" name="Picture 41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BCFFA372-60DA-203E-B95D-2502295DD0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4534" y="2367447"/>
            <a:ext cx="1188720" cy="1188720"/>
          </a:xfrm>
          <a:prstGeom prst="rect">
            <a:avLst/>
          </a:prstGeom>
        </p:spPr>
      </p:pic>
      <p:pic>
        <p:nvPicPr>
          <p:cNvPr id="44" name="Picture 43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D7F5DBB5-D090-F55A-367E-EDCB1841F7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25289" y="2367447"/>
            <a:ext cx="1188720" cy="1188720"/>
          </a:xfrm>
          <a:prstGeom prst="rect">
            <a:avLst/>
          </a:prstGeom>
        </p:spPr>
      </p:pic>
      <p:grpSp>
        <p:nvGrpSpPr>
          <p:cNvPr id="16" name="Group 15" descr="hashtag icon inside chat bubble">
            <a:extLst>
              <a:ext uri="{FF2B5EF4-FFF2-40B4-BE49-F238E27FC236}">
                <a16:creationId xmlns:a16="http://schemas.microsoft.com/office/drawing/2014/main" id="{47FB52A9-A837-01E2-773B-2887101B3730}"/>
              </a:ext>
            </a:extLst>
          </p:cNvPr>
          <p:cNvGrpSpPr/>
          <p:nvPr/>
        </p:nvGrpSpPr>
        <p:grpSpPr>
          <a:xfrm>
            <a:off x="10070259" y="176370"/>
            <a:ext cx="566363" cy="582295"/>
            <a:chOff x="0" y="0"/>
            <a:chExt cx="2806873" cy="280687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69144E6-B094-C1BC-3022-8CDC799CEC49}"/>
                </a:ext>
              </a:extLst>
            </p:cNvPr>
            <p:cNvSpPr/>
            <p:nvPr/>
          </p:nvSpPr>
          <p:spPr>
            <a:xfrm rot="2700000">
              <a:off x="0" y="0"/>
              <a:ext cx="2806873" cy="2806873"/>
            </a:xfrm>
            <a:custGeom>
              <a:avLst/>
              <a:gdLst>
                <a:gd name="connsiteX0" fmla="*/ 107372 w 2806873"/>
                <a:gd name="connsiteY0" fmla="*/ 1144218 h 2806873"/>
                <a:gd name="connsiteX1" fmla="*/ 1144217 w 2806873"/>
                <a:gd name="connsiteY1" fmla="*/ 107372 h 2806873"/>
                <a:gd name="connsiteX2" fmla="*/ 1662655 w 2806873"/>
                <a:gd name="connsiteY2" fmla="*/ 107372 h 2806873"/>
                <a:gd name="connsiteX3" fmla="*/ 2699501 w 2806873"/>
                <a:gd name="connsiteY3" fmla="*/ 1144218 h 2806873"/>
                <a:gd name="connsiteX4" fmla="*/ 2699501 w 2806873"/>
                <a:gd name="connsiteY4" fmla="*/ 1662656 h 2806873"/>
                <a:gd name="connsiteX5" fmla="*/ 2188970 w 2806873"/>
                <a:gd name="connsiteY5" fmla="*/ 2173187 h 2806873"/>
                <a:gd name="connsiteX6" fmla="*/ 2188970 w 2806873"/>
                <a:gd name="connsiteY6" fmla="*/ 2521352 h 2806873"/>
                <a:gd name="connsiteX7" fmla="*/ 2083578 w 2806873"/>
                <a:gd name="connsiteY7" fmla="*/ 2626744 h 2806873"/>
                <a:gd name="connsiteX8" fmla="*/ 1735413 w 2806873"/>
                <a:gd name="connsiteY8" fmla="*/ 2626744 h 2806873"/>
                <a:gd name="connsiteX9" fmla="*/ 1662655 w 2806873"/>
                <a:gd name="connsiteY9" fmla="*/ 2699501 h 2806873"/>
                <a:gd name="connsiteX10" fmla="*/ 1144217 w 2806873"/>
                <a:gd name="connsiteY10" fmla="*/ 2699501 h 2806873"/>
                <a:gd name="connsiteX11" fmla="*/ 107372 w 2806873"/>
                <a:gd name="connsiteY11" fmla="*/ 1662656 h 2806873"/>
                <a:gd name="connsiteX12" fmla="*/ 107372 w 2806873"/>
                <a:gd name="connsiteY12" fmla="*/ 1144218 h 280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6873" h="2806873">
                  <a:moveTo>
                    <a:pt x="107372" y="1144218"/>
                  </a:moveTo>
                  <a:lnTo>
                    <a:pt x="1144217" y="107372"/>
                  </a:lnTo>
                  <a:cubicBezTo>
                    <a:pt x="1287380" y="-35791"/>
                    <a:pt x="1519492" y="-35791"/>
                    <a:pt x="1662655" y="107372"/>
                  </a:cubicBezTo>
                  <a:lnTo>
                    <a:pt x="2699501" y="1144218"/>
                  </a:lnTo>
                  <a:cubicBezTo>
                    <a:pt x="2842664" y="1287381"/>
                    <a:pt x="2842664" y="1519493"/>
                    <a:pt x="2699501" y="1662656"/>
                  </a:cubicBezTo>
                  <a:lnTo>
                    <a:pt x="2188970" y="2173187"/>
                  </a:lnTo>
                  <a:lnTo>
                    <a:pt x="2188970" y="2521352"/>
                  </a:lnTo>
                  <a:cubicBezTo>
                    <a:pt x="2188970" y="2579558"/>
                    <a:pt x="2141784" y="2626744"/>
                    <a:pt x="2083578" y="2626744"/>
                  </a:cubicBezTo>
                  <a:lnTo>
                    <a:pt x="1735413" y="2626744"/>
                  </a:lnTo>
                  <a:lnTo>
                    <a:pt x="1662655" y="2699501"/>
                  </a:lnTo>
                  <a:cubicBezTo>
                    <a:pt x="1519492" y="2842664"/>
                    <a:pt x="1287380" y="2842664"/>
                    <a:pt x="1144217" y="2699501"/>
                  </a:cubicBezTo>
                  <a:lnTo>
                    <a:pt x="107372" y="1662656"/>
                  </a:lnTo>
                  <a:cubicBezTo>
                    <a:pt x="-35791" y="1519493"/>
                    <a:pt x="-35791" y="1287381"/>
                    <a:pt x="107372" y="1144218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Graphic 7">
              <a:extLst>
                <a:ext uri="{FF2B5EF4-FFF2-40B4-BE49-F238E27FC236}">
                  <a16:creationId xmlns:a16="http://schemas.microsoft.com/office/drawing/2014/main" id="{5EFA9DCC-3273-E47F-6F66-A3D424688326}"/>
                </a:ext>
              </a:extLst>
            </p:cNvPr>
            <p:cNvSpPr/>
            <p:nvPr/>
          </p:nvSpPr>
          <p:spPr>
            <a:xfrm>
              <a:off x="836072" y="834052"/>
              <a:ext cx="1205615" cy="1165141"/>
            </a:xfrm>
            <a:custGeom>
              <a:avLst/>
              <a:gdLst>
                <a:gd name="connsiteX0" fmla="*/ 452386 w 866775"/>
                <a:gd name="connsiteY0" fmla="*/ 524984 h 838200"/>
                <a:gd name="connsiteX1" fmla="*/ 371040 w 866775"/>
                <a:gd name="connsiteY1" fmla="*/ 524984 h 838200"/>
                <a:gd name="connsiteX2" fmla="*/ 313668 w 866775"/>
                <a:gd name="connsiteY2" fmla="*/ 453294 h 838200"/>
                <a:gd name="connsiteX3" fmla="*/ 333306 w 866775"/>
                <a:gd name="connsiteY3" fmla="*/ 365864 h 838200"/>
                <a:gd name="connsiteX4" fmla="*/ 390678 w 866775"/>
                <a:gd name="connsiteY4" fmla="*/ 319948 h 838200"/>
                <a:gd name="connsiteX5" fmla="*/ 472025 w 866775"/>
                <a:gd name="connsiteY5" fmla="*/ 319948 h 838200"/>
                <a:gd name="connsiteX6" fmla="*/ 529398 w 866775"/>
                <a:gd name="connsiteY6" fmla="*/ 391638 h 838200"/>
                <a:gd name="connsiteX7" fmla="*/ 509759 w 866775"/>
                <a:gd name="connsiteY7" fmla="*/ 479067 h 838200"/>
                <a:gd name="connsiteX8" fmla="*/ 452386 w 866775"/>
                <a:gd name="connsiteY8" fmla="*/ 524984 h 838200"/>
                <a:gd name="connsiteX9" fmla="*/ 864394 w 866775"/>
                <a:gd name="connsiteY9" fmla="*/ 261145 h 838200"/>
                <a:gd name="connsiteX10" fmla="*/ 864394 w 866775"/>
                <a:gd name="connsiteY10" fmla="*/ 252192 h 838200"/>
                <a:gd name="connsiteX11" fmla="*/ 805591 w 866775"/>
                <a:gd name="connsiteY11" fmla="*/ 193389 h 838200"/>
                <a:gd name="connsiteX12" fmla="*/ 777115 w 866775"/>
                <a:gd name="connsiteY12" fmla="*/ 193389 h 838200"/>
                <a:gd name="connsiteX13" fmla="*/ 719742 w 866775"/>
                <a:gd name="connsiteY13" fmla="*/ 121699 h 838200"/>
                <a:gd name="connsiteX14" fmla="*/ 728927 w 866775"/>
                <a:gd name="connsiteY14" fmla="*/ 80807 h 838200"/>
                <a:gd name="connsiteX15" fmla="*/ 684439 w 866775"/>
                <a:gd name="connsiteY15" fmla="*/ 10548 h 838200"/>
                <a:gd name="connsiteX16" fmla="*/ 675704 w 866775"/>
                <a:gd name="connsiteY16" fmla="*/ 8587 h 838200"/>
                <a:gd name="connsiteX17" fmla="*/ 605444 w 866775"/>
                <a:gd name="connsiteY17" fmla="*/ 53072 h 838200"/>
                <a:gd name="connsiteX18" fmla="*/ 584242 w 866775"/>
                <a:gd name="connsiteY18" fmla="*/ 147473 h 838200"/>
                <a:gd name="connsiteX19" fmla="*/ 526866 w 866775"/>
                <a:gd name="connsiteY19" fmla="*/ 193389 h 838200"/>
                <a:gd name="connsiteX20" fmla="*/ 445523 w 866775"/>
                <a:gd name="connsiteY20" fmla="*/ 193389 h 838200"/>
                <a:gd name="connsiteX21" fmla="*/ 388150 w 866775"/>
                <a:gd name="connsiteY21" fmla="*/ 121699 h 838200"/>
                <a:gd name="connsiteX22" fmla="*/ 397335 w 866775"/>
                <a:gd name="connsiteY22" fmla="*/ 80807 h 838200"/>
                <a:gd name="connsiteX23" fmla="*/ 352847 w 866775"/>
                <a:gd name="connsiteY23" fmla="*/ 10548 h 838200"/>
                <a:gd name="connsiteX24" fmla="*/ 344114 w 866775"/>
                <a:gd name="connsiteY24" fmla="*/ 8587 h 838200"/>
                <a:gd name="connsiteX25" fmla="*/ 273855 w 866775"/>
                <a:gd name="connsiteY25" fmla="*/ 53072 h 838200"/>
                <a:gd name="connsiteX26" fmla="*/ 252650 w 866775"/>
                <a:gd name="connsiteY26" fmla="*/ 147473 h 838200"/>
                <a:gd name="connsiteX27" fmla="*/ 195274 w 866775"/>
                <a:gd name="connsiteY27" fmla="*/ 193389 h 838200"/>
                <a:gd name="connsiteX28" fmla="*/ 97396 w 866775"/>
                <a:gd name="connsiteY28" fmla="*/ 193389 h 838200"/>
                <a:gd name="connsiteX29" fmla="*/ 38594 w 866775"/>
                <a:gd name="connsiteY29" fmla="*/ 252192 h 838200"/>
                <a:gd name="connsiteX30" fmla="*/ 38594 w 866775"/>
                <a:gd name="connsiteY30" fmla="*/ 261145 h 838200"/>
                <a:gd name="connsiteX31" fmla="*/ 97396 w 866775"/>
                <a:gd name="connsiteY31" fmla="*/ 319948 h 838200"/>
                <a:gd name="connsiteX32" fmla="*/ 140430 w 866775"/>
                <a:gd name="connsiteY32" fmla="*/ 319948 h 838200"/>
                <a:gd name="connsiteX33" fmla="*/ 197806 w 866775"/>
                <a:gd name="connsiteY33" fmla="*/ 391638 h 838200"/>
                <a:gd name="connsiteX34" fmla="*/ 178167 w 866775"/>
                <a:gd name="connsiteY34" fmla="*/ 479067 h 838200"/>
                <a:gd name="connsiteX35" fmla="*/ 120794 w 866775"/>
                <a:gd name="connsiteY35" fmla="*/ 524984 h 838200"/>
                <a:gd name="connsiteX36" fmla="*/ 65949 w 866775"/>
                <a:gd name="connsiteY36" fmla="*/ 524984 h 838200"/>
                <a:gd name="connsiteX37" fmla="*/ 7144 w 866775"/>
                <a:gd name="connsiteY37" fmla="*/ 583786 h 838200"/>
                <a:gd name="connsiteX38" fmla="*/ 7144 w 866775"/>
                <a:gd name="connsiteY38" fmla="*/ 592741 h 838200"/>
                <a:gd name="connsiteX39" fmla="*/ 65949 w 866775"/>
                <a:gd name="connsiteY39" fmla="*/ 651543 h 838200"/>
                <a:gd name="connsiteX40" fmla="*/ 65949 w 866775"/>
                <a:gd name="connsiteY40" fmla="*/ 651543 h 838200"/>
                <a:gd name="connsiteX41" fmla="*/ 123322 w 866775"/>
                <a:gd name="connsiteY41" fmla="*/ 723232 h 838200"/>
                <a:gd name="connsiteX42" fmla="*/ 114137 w 866775"/>
                <a:gd name="connsiteY42" fmla="*/ 764124 h 838200"/>
                <a:gd name="connsiteX43" fmla="*/ 158623 w 866775"/>
                <a:gd name="connsiteY43" fmla="*/ 834386 h 838200"/>
                <a:gd name="connsiteX44" fmla="*/ 167358 w 866775"/>
                <a:gd name="connsiteY44" fmla="*/ 836348 h 838200"/>
                <a:gd name="connsiteX45" fmla="*/ 237618 w 866775"/>
                <a:gd name="connsiteY45" fmla="*/ 791863 h 838200"/>
                <a:gd name="connsiteX46" fmla="*/ 258823 w 866775"/>
                <a:gd name="connsiteY46" fmla="*/ 697459 h 838200"/>
                <a:gd name="connsiteX47" fmla="*/ 316196 w 866775"/>
                <a:gd name="connsiteY47" fmla="*/ 651543 h 838200"/>
                <a:gd name="connsiteX48" fmla="*/ 397541 w 866775"/>
                <a:gd name="connsiteY48" fmla="*/ 651543 h 838200"/>
                <a:gd name="connsiteX49" fmla="*/ 454914 w 866775"/>
                <a:gd name="connsiteY49" fmla="*/ 723232 h 838200"/>
                <a:gd name="connsiteX50" fmla="*/ 445729 w 866775"/>
                <a:gd name="connsiteY50" fmla="*/ 764124 h 838200"/>
                <a:gd name="connsiteX51" fmla="*/ 490217 w 866775"/>
                <a:gd name="connsiteY51" fmla="*/ 834386 h 838200"/>
                <a:gd name="connsiteX52" fmla="*/ 498954 w 866775"/>
                <a:gd name="connsiteY52" fmla="*/ 836348 h 838200"/>
                <a:gd name="connsiteX53" fmla="*/ 569213 w 866775"/>
                <a:gd name="connsiteY53" fmla="*/ 791859 h 838200"/>
                <a:gd name="connsiteX54" fmla="*/ 590415 w 866775"/>
                <a:gd name="connsiteY54" fmla="*/ 697459 h 838200"/>
                <a:gd name="connsiteX55" fmla="*/ 647791 w 866775"/>
                <a:gd name="connsiteY55" fmla="*/ 651543 h 838200"/>
                <a:gd name="connsiteX56" fmla="*/ 774142 w 866775"/>
                <a:gd name="connsiteY56" fmla="*/ 651543 h 838200"/>
                <a:gd name="connsiteX57" fmla="*/ 832944 w 866775"/>
                <a:gd name="connsiteY57" fmla="*/ 592741 h 838200"/>
                <a:gd name="connsiteX58" fmla="*/ 832944 w 866775"/>
                <a:gd name="connsiteY58" fmla="*/ 583786 h 838200"/>
                <a:gd name="connsiteX59" fmla="*/ 774142 w 866775"/>
                <a:gd name="connsiteY59" fmla="*/ 524984 h 838200"/>
                <a:gd name="connsiteX60" fmla="*/ 702632 w 866775"/>
                <a:gd name="connsiteY60" fmla="*/ 524984 h 838200"/>
                <a:gd name="connsiteX61" fmla="*/ 645260 w 866775"/>
                <a:gd name="connsiteY61" fmla="*/ 453294 h 838200"/>
                <a:gd name="connsiteX62" fmla="*/ 664898 w 866775"/>
                <a:gd name="connsiteY62" fmla="*/ 365864 h 838200"/>
                <a:gd name="connsiteX63" fmla="*/ 722270 w 866775"/>
                <a:gd name="connsiteY63" fmla="*/ 319948 h 838200"/>
                <a:gd name="connsiteX64" fmla="*/ 805591 w 866775"/>
                <a:gd name="connsiteY64" fmla="*/ 319948 h 838200"/>
                <a:gd name="connsiteX65" fmla="*/ 864394 w 866775"/>
                <a:gd name="connsiteY65" fmla="*/ 261145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866775" h="838200">
                  <a:moveTo>
                    <a:pt x="452386" y="524984"/>
                  </a:moveTo>
                  <a:lnTo>
                    <a:pt x="371040" y="524984"/>
                  </a:lnTo>
                  <a:cubicBezTo>
                    <a:pt x="333366" y="524984"/>
                    <a:pt x="305410" y="490054"/>
                    <a:pt x="313668" y="453294"/>
                  </a:cubicBezTo>
                  <a:lnTo>
                    <a:pt x="333306" y="365864"/>
                  </a:lnTo>
                  <a:cubicBezTo>
                    <a:pt x="339334" y="339023"/>
                    <a:pt x="363168" y="319948"/>
                    <a:pt x="390678" y="319948"/>
                  </a:cubicBezTo>
                  <a:lnTo>
                    <a:pt x="472025" y="319948"/>
                  </a:lnTo>
                  <a:cubicBezTo>
                    <a:pt x="509698" y="319948"/>
                    <a:pt x="537652" y="354881"/>
                    <a:pt x="529398" y="391638"/>
                  </a:cubicBezTo>
                  <a:lnTo>
                    <a:pt x="509759" y="479067"/>
                  </a:lnTo>
                  <a:cubicBezTo>
                    <a:pt x="503732" y="505908"/>
                    <a:pt x="479897" y="524984"/>
                    <a:pt x="452386" y="524984"/>
                  </a:cubicBezTo>
                  <a:moveTo>
                    <a:pt x="864394" y="261145"/>
                  </a:moveTo>
                  <a:lnTo>
                    <a:pt x="864394" y="252192"/>
                  </a:lnTo>
                  <a:cubicBezTo>
                    <a:pt x="864394" y="219716"/>
                    <a:pt x="838067" y="193389"/>
                    <a:pt x="805591" y="193389"/>
                  </a:cubicBezTo>
                  <a:lnTo>
                    <a:pt x="777115" y="193389"/>
                  </a:lnTo>
                  <a:cubicBezTo>
                    <a:pt x="739442" y="193389"/>
                    <a:pt x="711485" y="158458"/>
                    <a:pt x="719742" y="121699"/>
                  </a:cubicBezTo>
                  <a:lnTo>
                    <a:pt x="728927" y="80807"/>
                  </a:lnTo>
                  <a:cubicBezTo>
                    <a:pt x="736043" y="49120"/>
                    <a:pt x="716127" y="17664"/>
                    <a:pt x="684439" y="10548"/>
                  </a:cubicBezTo>
                  <a:lnTo>
                    <a:pt x="675704" y="8587"/>
                  </a:lnTo>
                  <a:cubicBezTo>
                    <a:pt x="644019" y="1468"/>
                    <a:pt x="612563" y="21385"/>
                    <a:pt x="605444" y="53072"/>
                  </a:cubicBezTo>
                  <a:lnTo>
                    <a:pt x="584242" y="147473"/>
                  </a:lnTo>
                  <a:cubicBezTo>
                    <a:pt x="578211" y="174316"/>
                    <a:pt x="554377" y="193389"/>
                    <a:pt x="526866" y="193389"/>
                  </a:cubicBezTo>
                  <a:lnTo>
                    <a:pt x="445523" y="193389"/>
                  </a:lnTo>
                  <a:cubicBezTo>
                    <a:pt x="407850" y="193389"/>
                    <a:pt x="379893" y="158458"/>
                    <a:pt x="388150" y="121699"/>
                  </a:cubicBezTo>
                  <a:lnTo>
                    <a:pt x="397335" y="80807"/>
                  </a:lnTo>
                  <a:cubicBezTo>
                    <a:pt x="404452" y="49120"/>
                    <a:pt x="384535" y="17664"/>
                    <a:pt x="352847" y="10548"/>
                  </a:cubicBezTo>
                  <a:lnTo>
                    <a:pt x="344114" y="8587"/>
                  </a:lnTo>
                  <a:cubicBezTo>
                    <a:pt x="312428" y="1468"/>
                    <a:pt x="280970" y="21385"/>
                    <a:pt x="273855" y="53072"/>
                  </a:cubicBezTo>
                  <a:lnTo>
                    <a:pt x="252650" y="147473"/>
                  </a:lnTo>
                  <a:cubicBezTo>
                    <a:pt x="246619" y="174316"/>
                    <a:pt x="222785" y="193389"/>
                    <a:pt x="195274" y="193389"/>
                  </a:cubicBezTo>
                  <a:lnTo>
                    <a:pt x="97396" y="193389"/>
                  </a:lnTo>
                  <a:cubicBezTo>
                    <a:pt x="64921" y="193389"/>
                    <a:pt x="38594" y="219716"/>
                    <a:pt x="38594" y="252192"/>
                  </a:cubicBezTo>
                  <a:lnTo>
                    <a:pt x="38594" y="261145"/>
                  </a:lnTo>
                  <a:cubicBezTo>
                    <a:pt x="38594" y="293621"/>
                    <a:pt x="64921" y="319948"/>
                    <a:pt x="97396" y="319948"/>
                  </a:cubicBezTo>
                  <a:lnTo>
                    <a:pt x="140430" y="319948"/>
                  </a:lnTo>
                  <a:cubicBezTo>
                    <a:pt x="178106" y="319948"/>
                    <a:pt x="206060" y="354881"/>
                    <a:pt x="197806" y="391638"/>
                  </a:cubicBezTo>
                  <a:lnTo>
                    <a:pt x="178167" y="479067"/>
                  </a:lnTo>
                  <a:cubicBezTo>
                    <a:pt x="172136" y="505911"/>
                    <a:pt x="148301" y="524984"/>
                    <a:pt x="120794" y="524984"/>
                  </a:cubicBezTo>
                  <a:lnTo>
                    <a:pt x="65949" y="524984"/>
                  </a:lnTo>
                  <a:cubicBezTo>
                    <a:pt x="33471" y="524984"/>
                    <a:pt x="7144" y="551311"/>
                    <a:pt x="7144" y="583786"/>
                  </a:cubicBezTo>
                  <a:lnTo>
                    <a:pt x="7144" y="592741"/>
                  </a:lnTo>
                  <a:cubicBezTo>
                    <a:pt x="7144" y="625215"/>
                    <a:pt x="33471" y="651543"/>
                    <a:pt x="65949" y="651543"/>
                  </a:cubicBezTo>
                  <a:lnTo>
                    <a:pt x="65949" y="651543"/>
                  </a:lnTo>
                  <a:cubicBezTo>
                    <a:pt x="103623" y="651543"/>
                    <a:pt x="131577" y="686473"/>
                    <a:pt x="123322" y="723232"/>
                  </a:cubicBezTo>
                  <a:lnTo>
                    <a:pt x="114137" y="764124"/>
                  </a:lnTo>
                  <a:cubicBezTo>
                    <a:pt x="107018" y="795811"/>
                    <a:pt x="126935" y="827267"/>
                    <a:pt x="158623" y="834386"/>
                  </a:cubicBezTo>
                  <a:lnTo>
                    <a:pt x="167358" y="836348"/>
                  </a:lnTo>
                  <a:cubicBezTo>
                    <a:pt x="199046" y="843464"/>
                    <a:pt x="230502" y="823547"/>
                    <a:pt x="237618" y="791863"/>
                  </a:cubicBezTo>
                  <a:lnTo>
                    <a:pt x="258823" y="697459"/>
                  </a:lnTo>
                  <a:cubicBezTo>
                    <a:pt x="264853" y="670615"/>
                    <a:pt x="288685" y="651543"/>
                    <a:pt x="316196" y="651543"/>
                  </a:cubicBezTo>
                  <a:lnTo>
                    <a:pt x="397541" y="651543"/>
                  </a:lnTo>
                  <a:cubicBezTo>
                    <a:pt x="435215" y="651543"/>
                    <a:pt x="463172" y="686473"/>
                    <a:pt x="454914" y="723232"/>
                  </a:cubicBezTo>
                  <a:lnTo>
                    <a:pt x="445729" y="764124"/>
                  </a:lnTo>
                  <a:cubicBezTo>
                    <a:pt x="438613" y="795811"/>
                    <a:pt x="458531" y="827267"/>
                    <a:pt x="490217" y="834386"/>
                  </a:cubicBezTo>
                  <a:lnTo>
                    <a:pt x="498954" y="836348"/>
                  </a:lnTo>
                  <a:cubicBezTo>
                    <a:pt x="530638" y="843464"/>
                    <a:pt x="562094" y="823547"/>
                    <a:pt x="569213" y="791859"/>
                  </a:cubicBezTo>
                  <a:lnTo>
                    <a:pt x="590415" y="697459"/>
                  </a:lnTo>
                  <a:cubicBezTo>
                    <a:pt x="596445" y="670619"/>
                    <a:pt x="620279" y="651543"/>
                    <a:pt x="647791" y="651543"/>
                  </a:cubicBezTo>
                  <a:lnTo>
                    <a:pt x="774142" y="651543"/>
                  </a:lnTo>
                  <a:cubicBezTo>
                    <a:pt x="806619" y="651543"/>
                    <a:pt x="832944" y="625215"/>
                    <a:pt x="832944" y="592741"/>
                  </a:cubicBezTo>
                  <a:lnTo>
                    <a:pt x="832944" y="583786"/>
                  </a:lnTo>
                  <a:cubicBezTo>
                    <a:pt x="832944" y="551311"/>
                    <a:pt x="806619" y="524984"/>
                    <a:pt x="774142" y="524984"/>
                  </a:cubicBezTo>
                  <a:lnTo>
                    <a:pt x="702632" y="524984"/>
                  </a:lnTo>
                  <a:cubicBezTo>
                    <a:pt x="664958" y="524984"/>
                    <a:pt x="637004" y="490054"/>
                    <a:pt x="645260" y="453294"/>
                  </a:cubicBezTo>
                  <a:lnTo>
                    <a:pt x="664898" y="365864"/>
                  </a:lnTo>
                  <a:cubicBezTo>
                    <a:pt x="670926" y="339023"/>
                    <a:pt x="694760" y="319948"/>
                    <a:pt x="722270" y="319948"/>
                  </a:cubicBezTo>
                  <a:lnTo>
                    <a:pt x="805591" y="319948"/>
                  </a:lnTo>
                  <a:cubicBezTo>
                    <a:pt x="838067" y="319948"/>
                    <a:pt x="864394" y="293621"/>
                    <a:pt x="864394" y="261145"/>
                  </a:cubicBezTo>
                </a:path>
              </a:pathLst>
            </a:custGeom>
            <a:solidFill>
              <a:schemeClr val="accent3"/>
            </a:solidFill>
            <a:ln w="7937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B97B8B8-6A55-54A6-A142-3F8CCC94A1FC}"/>
              </a:ext>
            </a:extLst>
          </p:cNvPr>
          <p:cNvSpPr txBox="1"/>
          <p:nvPr/>
        </p:nvSpPr>
        <p:spPr>
          <a:xfrm>
            <a:off x="10554198" y="240998"/>
            <a:ext cx="138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2D54BF-B419-F4CB-2BFE-43FE8A71A6E1}"/>
              </a:ext>
            </a:extLst>
          </p:cNvPr>
          <p:cNvSpPr txBox="1"/>
          <p:nvPr/>
        </p:nvSpPr>
        <p:spPr>
          <a:xfrm>
            <a:off x="1187557" y="3742636"/>
            <a:ext cx="1672006" cy="2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@American Vacuum Society AVS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85631-F450-2955-D9FA-C83EB6808E8F}"/>
              </a:ext>
            </a:extLst>
          </p:cNvPr>
          <p:cNvSpPr txBox="1"/>
          <p:nvPr/>
        </p:nvSpPr>
        <p:spPr>
          <a:xfrm>
            <a:off x="3681394" y="3711859"/>
            <a:ext cx="16720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avs-members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CC1F7-3C2A-D739-C017-44B975B75C35}"/>
              </a:ext>
            </a:extLst>
          </p:cNvPr>
          <p:cNvSpPr txBox="1"/>
          <p:nvPr/>
        </p:nvSpPr>
        <p:spPr>
          <a:xfrm>
            <a:off x="5838849" y="3739542"/>
            <a:ext cx="1672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@AmericanVacuumSociety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3444F-813B-FC23-FF32-77BC6A724FB5}"/>
              </a:ext>
            </a:extLst>
          </p:cNvPr>
          <p:cNvSpPr txBox="1"/>
          <p:nvPr/>
        </p:nvSpPr>
        <p:spPr>
          <a:xfrm>
            <a:off x="8159441" y="3729927"/>
            <a:ext cx="1672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@AVS_Members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7C6A28-ECE5-B100-D23A-FE5599E74613}"/>
              </a:ext>
            </a:extLst>
          </p:cNvPr>
          <p:cNvSpPr txBox="1"/>
          <p:nvPr/>
        </p:nvSpPr>
        <p:spPr>
          <a:xfrm>
            <a:off x="10636936" y="3752392"/>
            <a:ext cx="1672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@avs_events</a:t>
            </a:r>
          </a:p>
        </p:txBody>
      </p:sp>
    </p:spTree>
    <p:extLst>
      <p:ext uri="{BB962C8B-B14F-4D97-AF65-F5344CB8AC3E}">
        <p14:creationId xmlns:p14="http://schemas.microsoft.com/office/powerpoint/2010/main" val="4218221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BF24A-3808-CF86-D322-735D2072288A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Stay </a:t>
            </a:r>
            <a:br>
              <a:rPr lang="en-US" dirty="0"/>
            </a:br>
            <a:r>
              <a:rPr lang="en-US" dirty="0"/>
              <a:t>Informed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671" y="1065321"/>
            <a:ext cx="5541225" cy="5724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Website: </a:t>
            </a:r>
          </a:p>
          <a:p>
            <a:r>
              <a:rPr lang="en-US" sz="1800" b="0" dirty="0"/>
              <a:t>Best Way to Access all AVS Benefits and Activities</a:t>
            </a:r>
          </a:p>
          <a:p>
            <a:r>
              <a:rPr lang="en-US" sz="1800" b="0" dirty="0"/>
              <a:t>How to Contact Us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r>
              <a:rPr lang="en-US" sz="2200" b="1" dirty="0"/>
              <a:t>E-Mail Lists: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Managing Your Subscription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0" indent="0">
              <a:buNone/>
            </a:pPr>
            <a:r>
              <a:rPr lang="en-US" sz="2200" b="1" dirty="0"/>
              <a:t>Newsletters: </a:t>
            </a:r>
          </a:p>
          <a:p>
            <a:r>
              <a:rPr lang="en-US" sz="1800" b="0" dirty="0"/>
              <a:t>Beneath the Surface</a:t>
            </a:r>
          </a:p>
          <a:p>
            <a:r>
              <a:rPr lang="en-US" sz="1800" b="0" dirty="0"/>
              <a:t>FYI Science Policy</a:t>
            </a:r>
          </a:p>
          <a:p>
            <a:r>
              <a:rPr lang="en-US" sz="1800" b="0" dirty="0"/>
              <a:t>Member Checklist</a:t>
            </a:r>
          </a:p>
          <a:p>
            <a:r>
              <a:rPr lang="en-US" sz="1800" b="0" dirty="0"/>
              <a:t>President’s Message</a:t>
            </a:r>
          </a:p>
          <a:p>
            <a:r>
              <a:rPr lang="en-US" sz="1800" b="0" dirty="0"/>
              <a:t>Job Opportunities and Career Services</a:t>
            </a:r>
          </a:p>
          <a:p>
            <a:pPr marL="0" indent="0">
              <a:buNone/>
            </a:pPr>
            <a:endParaRPr lang="en-US" sz="400" b="0" dirty="0"/>
          </a:p>
          <a:p>
            <a:pPr marL="0" indent="0">
              <a:buNone/>
            </a:pPr>
            <a:r>
              <a:rPr lang="en-US" sz="2200" dirty="0"/>
              <a:t>Social Media:</a:t>
            </a:r>
          </a:p>
          <a:p>
            <a:r>
              <a:rPr lang="en-US" sz="1800" b="0" dirty="0"/>
              <a:t>Follow Us for Daily Updates and to </a:t>
            </a:r>
            <a:br>
              <a:rPr lang="en-US" sz="1800" b="0" dirty="0"/>
            </a:br>
            <a:r>
              <a:rPr lang="en-US" sz="1800" b="0" dirty="0"/>
              <a:t>Engage with Colleagues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sz="3200" dirty="0"/>
              <a:t>How AVS Stays in Touch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BASICS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-1" y="3456244"/>
            <a:ext cx="609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Access the AVS Website and to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Follow Us on Social Media</a:t>
            </a:r>
          </a:p>
        </p:txBody>
      </p:sp>
      <p:pic>
        <p:nvPicPr>
          <p:cNvPr id="20" name="Picture Placeholder 58" descr="Connections with solid fill">
            <a:extLst>
              <a:ext uri="{FF2B5EF4-FFF2-40B4-BE49-F238E27FC236}">
                <a16:creationId xmlns:a16="http://schemas.microsoft.com/office/drawing/2014/main" id="{E113A5F7-9542-BFCF-EEF4-8A7FCF853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48415" y="5738298"/>
            <a:ext cx="801671" cy="802669"/>
          </a:xfrm>
          <a:prstGeom prst="ellipse">
            <a:avLst/>
          </a:prstGeom>
        </p:spPr>
      </p:pic>
      <p:pic>
        <p:nvPicPr>
          <p:cNvPr id="21" name="Picture Placeholder 72" descr="Postit Notes with solid fill">
            <a:extLst>
              <a:ext uri="{FF2B5EF4-FFF2-40B4-BE49-F238E27FC236}">
                <a16:creationId xmlns:a16="http://schemas.microsoft.com/office/drawing/2014/main" id="{4AB1209E-6C33-CD79-9D4A-4C594E1DC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7032" y="1272758"/>
            <a:ext cx="1188720" cy="1190199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" name="Picture Placeholder 76" descr="Megaphone1 with solid fill">
            <a:extLst>
              <a:ext uri="{FF2B5EF4-FFF2-40B4-BE49-F238E27FC236}">
                <a16:creationId xmlns:a16="http://schemas.microsoft.com/office/drawing/2014/main" id="{4DD8863F-03B8-AA92-A2B5-964A97B94B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769224" y="3734663"/>
            <a:ext cx="867600" cy="868680"/>
          </a:xfrm>
          <a:prstGeom prst="ellipse">
            <a:avLst/>
          </a:prstGeom>
        </p:spPr>
      </p:pic>
      <p:pic>
        <p:nvPicPr>
          <p:cNvPr id="23" name="Picture Placeholder 72" descr="Envelope with solid fill">
            <a:extLst>
              <a:ext uri="{FF2B5EF4-FFF2-40B4-BE49-F238E27FC236}">
                <a16:creationId xmlns:a16="http://schemas.microsoft.com/office/drawing/2014/main" id="{7057C03C-0B32-6F4C-BCB3-65F7C1BEF4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82487" y="2365351"/>
            <a:ext cx="675529" cy="676370"/>
          </a:xfrm>
          <a:prstGeom prst="ellipse">
            <a:avLst/>
          </a:prstGeom>
          <a:noFill/>
          <a:ln w="1905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215734" y="4603343"/>
            <a:ext cx="1371599" cy="17451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CCD6AD-4FEA-58E7-8C12-E7DEDD04F7FC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00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AVS BENEFITS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9BBFAA-ECE3-46DC-A227-38CCA1EED110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/>
        <p:txBody>
          <a:bodyPr/>
          <a:lstStyle/>
          <a:p>
            <a:r>
              <a:rPr lang="en-US" dirty="0"/>
              <a:t>Awards &amp; Recognition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AC0E371-764C-41CA-9680-267350C7EE1C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5712C8D-157C-4EF1-B565-889F5684F1BA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Publications Library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88B3941-E817-44DE-8D5A-DCA0DAB6182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41500" y="5152705"/>
            <a:ext cx="3256674" cy="499493"/>
          </a:xfrm>
        </p:spPr>
        <p:txBody>
          <a:bodyPr/>
          <a:lstStyle/>
          <a:p>
            <a:r>
              <a:rPr lang="en-US" dirty="0"/>
              <a:t>Technical Library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0613223-43E0-4B37-AFB8-C0C5F47750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480361" y="5152705"/>
            <a:ext cx="3580023" cy="499493"/>
          </a:xfrm>
        </p:spPr>
        <p:txBody>
          <a:bodyPr/>
          <a:lstStyle/>
          <a:p>
            <a:r>
              <a:rPr lang="en-US" dirty="0"/>
              <a:t>Professional Development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C4E060E-0CFB-411A-B226-CDA349703288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006525" y="5152705"/>
            <a:ext cx="3256674" cy="499493"/>
          </a:xfrm>
        </p:spPr>
        <p:txBody>
          <a:bodyPr/>
          <a:lstStyle/>
          <a:p>
            <a:r>
              <a:rPr lang="en-US" dirty="0"/>
              <a:t>Career Services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36BA5EA-18C4-4263-BDB0-C57CB168D0A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0" y="3059153"/>
            <a:ext cx="3503365" cy="499493"/>
          </a:xfrm>
        </p:spPr>
        <p:txBody>
          <a:bodyPr>
            <a:noAutofit/>
          </a:bodyPr>
          <a:lstStyle/>
          <a:p>
            <a:r>
              <a:rPr lang="en-US" dirty="0"/>
              <a:t>Major &amp; Graduate Student Awards</a:t>
            </a:r>
            <a:br>
              <a:rPr lang="en-US" dirty="0"/>
            </a:br>
            <a:r>
              <a:rPr lang="en-US" dirty="0"/>
              <a:t>Chapters, Groups, and Divisions Awards</a:t>
            </a:r>
            <a:br>
              <a:rPr lang="en-US" dirty="0"/>
            </a:br>
            <a:r>
              <a:rPr lang="en-US" dirty="0"/>
              <a:t>Travel Grants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9F05205-BC24-4284-BB47-960282D011ED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6400" dirty="0"/>
              <a:t>Member Registration Discounts International Symposia</a:t>
            </a:r>
            <a:br>
              <a:rPr lang="en-US" sz="1800" dirty="0"/>
            </a:br>
            <a:r>
              <a:rPr lang="en-US" sz="6400" dirty="0"/>
              <a:t>Sponsored &amp; Endorsed Events</a:t>
            </a:r>
            <a:br>
              <a:rPr lang="en-US" sz="6400" dirty="0"/>
            </a:br>
            <a:r>
              <a:rPr lang="en-US" sz="6400" dirty="0"/>
              <a:t>Chapter, Group, Division Events</a:t>
            </a:r>
            <a:br>
              <a:rPr lang="en-US" sz="6400" dirty="0"/>
            </a:br>
            <a:r>
              <a:rPr lang="en-US" sz="6400" dirty="0"/>
              <a:t>Short Courses, Webinars, e-Talks</a:t>
            </a:r>
            <a:br>
              <a:rPr lang="en-US" sz="6400" dirty="0"/>
            </a:br>
            <a:endParaRPr lang="en-US" sz="6400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8092F6-F4AA-40B6-B5DE-CEA37AB1A9D2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2609928" cy="499493"/>
          </a:xfrm>
        </p:spPr>
        <p:txBody>
          <a:bodyPr>
            <a:noAutofit/>
          </a:bodyPr>
          <a:lstStyle/>
          <a:p>
            <a:r>
              <a:rPr lang="en-US" sz="1600" dirty="0">
                <a:effectLst/>
                <a:ea typeface="Calibri" panose="020F0502020204030204" pitchFamily="34" charset="0"/>
              </a:rPr>
              <a:t>Five Publications:</a:t>
            </a:r>
            <a:br>
              <a:rPr lang="en-US" sz="1600" dirty="0">
                <a:effectLst/>
                <a:ea typeface="Calibri" panose="020F0502020204030204" pitchFamily="34" charset="0"/>
              </a:rPr>
            </a:br>
            <a:r>
              <a:rPr lang="en-US" sz="1600" i="1" dirty="0">
                <a:effectLst/>
                <a:ea typeface="Calibri" panose="020F0502020204030204" pitchFamily="34" charset="0"/>
              </a:rPr>
              <a:t>AQS</a:t>
            </a:r>
            <a:r>
              <a:rPr lang="en-US" sz="1600" dirty="0">
                <a:effectLst/>
                <a:ea typeface="Calibri" panose="020F0502020204030204" pitchFamily="34" charset="0"/>
              </a:rPr>
              <a:t> - Biointer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phases</a:t>
            </a:r>
            <a:r>
              <a:rPr lang="en-US" sz="1600" dirty="0">
                <a:effectLst/>
                <a:ea typeface="Calibri" panose="020F0502020204030204" pitchFamily="34" charset="0"/>
              </a:rPr>
              <a:t> - 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JVST A</a:t>
            </a:r>
            <a:r>
              <a:rPr lang="en-US" sz="1600" dirty="0">
                <a:effectLst/>
                <a:ea typeface="Calibri" panose="020F0502020204030204" pitchFamily="34" charset="0"/>
              </a:rPr>
              <a:t> - 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JVST B</a:t>
            </a:r>
            <a:r>
              <a:rPr lang="en-US" sz="1600" dirty="0">
                <a:effectLst/>
                <a:ea typeface="Calibri" panose="020F0502020204030204" pitchFamily="34" charset="0"/>
              </a:rPr>
              <a:t> - 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SSS</a:t>
            </a:r>
            <a:endParaRPr lang="en-US" sz="1600" i="1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EC928A2-6A4A-452E-8823-81F26EA40C9C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41500" y="5576269"/>
            <a:ext cx="3256674" cy="499493"/>
          </a:xfrm>
        </p:spPr>
        <p:txBody>
          <a:bodyPr>
            <a:noAutofit/>
          </a:bodyPr>
          <a:lstStyle/>
          <a:p>
            <a:r>
              <a:rPr lang="en-US" dirty="0"/>
              <a:t>Conference Presentations</a:t>
            </a:r>
            <a:br>
              <a:rPr lang="en-US" dirty="0"/>
            </a:br>
            <a:r>
              <a:rPr lang="en-US" dirty="0"/>
              <a:t>e-Talks and Webinars</a:t>
            </a:r>
            <a:br>
              <a:rPr lang="en-US" dirty="0"/>
            </a:br>
            <a:r>
              <a:rPr lang="en-US" dirty="0"/>
              <a:t>Other Technical Resources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388AEE0-2630-4EEB-80E0-53D74792BE97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80362" y="5576269"/>
            <a:ext cx="3256674" cy="499493"/>
          </a:xfrm>
        </p:spPr>
        <p:txBody>
          <a:bodyPr>
            <a:noAutofit/>
          </a:bodyPr>
          <a:lstStyle/>
          <a:p>
            <a:r>
              <a:rPr lang="en-US" dirty="0"/>
              <a:t>Early Career and Student Activities</a:t>
            </a:r>
            <a:br>
              <a:rPr lang="en-US" dirty="0"/>
            </a:br>
            <a:r>
              <a:rPr lang="en-US" dirty="0"/>
              <a:t>Technical and Career Development Webinars and Resources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5F658D4-342A-4944-98F5-EC1761CC401B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576269"/>
            <a:ext cx="3256674" cy="499493"/>
          </a:xfrm>
        </p:spPr>
        <p:txBody>
          <a:bodyPr>
            <a:noAutofit/>
          </a:bodyPr>
          <a:lstStyle/>
          <a:p>
            <a:r>
              <a:rPr lang="en-US" sz="1600" dirty="0"/>
              <a:t>Job Postings</a:t>
            </a:r>
            <a:br>
              <a:rPr lang="en-US" sz="1600" dirty="0"/>
            </a:br>
            <a:r>
              <a:rPr lang="en-US" sz="1600" dirty="0"/>
              <a:t>Career Related Articles, Resources, and Videos</a:t>
            </a:r>
          </a:p>
        </p:txBody>
      </p:sp>
      <p:pic>
        <p:nvPicPr>
          <p:cNvPr id="51" name="Picture Placeholder 50" descr="Ribbon with solid fill">
            <a:extLst>
              <a:ext uri="{FF2B5EF4-FFF2-40B4-BE49-F238E27FC236}">
                <a16:creationId xmlns:a16="http://schemas.microsoft.com/office/drawing/2014/main" id="{FFC09231-9C4D-4246-A535-C3690719498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8940" y="1757980"/>
            <a:ext cx="862926" cy="8640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" name="Picture Placeholder 60" descr="Briefcase with solid fill">
            <a:extLst>
              <a:ext uri="{FF2B5EF4-FFF2-40B4-BE49-F238E27FC236}">
                <a16:creationId xmlns:a16="http://schemas.microsoft.com/office/drawing/2014/main" id="{ED39021A-AD0E-4A23-A73D-402E0578804C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047686" y="4296002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" name="Picture Placeholder 70" descr="Monthly calendar with solid fill">
            <a:extLst>
              <a:ext uri="{FF2B5EF4-FFF2-40B4-BE49-F238E27FC236}">
                <a16:creationId xmlns:a16="http://schemas.microsoft.com/office/drawing/2014/main" id="{76E10F36-72C7-48D2-92C9-EB0F25D8477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32166" y="1757980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3" name="Picture Placeholder 72" descr="Books on shelf with solid fill">
            <a:extLst>
              <a:ext uri="{FF2B5EF4-FFF2-40B4-BE49-F238E27FC236}">
                <a16:creationId xmlns:a16="http://schemas.microsoft.com/office/drawing/2014/main" id="{840D31A1-AED1-47FF-A23F-DF37F6745DE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67476" y="1757980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7" name="Picture Placeholder 76" descr="Presentation with media with solid fill">
            <a:extLst>
              <a:ext uri="{FF2B5EF4-FFF2-40B4-BE49-F238E27FC236}">
                <a16:creationId xmlns:a16="http://schemas.microsoft.com/office/drawing/2014/main" id="{97C0FBD8-CC2C-4B3C-BEA4-C0AF2C3DED1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89765" y="4296002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Graphic 5" descr="Aspiration with solid fill">
            <a:extLst>
              <a:ext uri="{FF2B5EF4-FFF2-40B4-BE49-F238E27FC236}">
                <a16:creationId xmlns:a16="http://schemas.microsoft.com/office/drawing/2014/main" id="{0D2AD842-C68A-F734-6551-1DF4E42E01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97605" y="4284025"/>
            <a:ext cx="868680" cy="8686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95470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137BEF-6930-6795-7048-590CD09E9817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Awards &amp;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865" y="1455938"/>
            <a:ext cx="5397622" cy="4892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Awards &amp; Recognitions Opportunities: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Medard W. Welch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John A. Thornton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Gaede-Langmuir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Peter Mark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George T. Hanyo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Fellows – 5 Years Continuous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Honorary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National Student Awards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Division and Group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Mentor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Travel </a:t>
            </a:r>
            <a:r>
              <a:rPr lang="en-US" b="0" dirty="0"/>
              <a:t>Grants</a:t>
            </a:r>
            <a:endParaRPr lang="en-US" sz="2000" b="0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1086739"/>
          </a:xfrm>
        </p:spPr>
        <p:txBody>
          <a:bodyPr>
            <a:noAutofit/>
          </a:bodyPr>
          <a:lstStyle/>
          <a:p>
            <a:r>
              <a:rPr lang="en-US" sz="3100" dirty="0"/>
              <a:t>Receive for Your Accomplishments or Nominate a Peer or Colleague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1" y="3809857"/>
            <a:ext cx="609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Access a Complete List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AVS Awards &amp; Recognitions and to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View Current and Past Awardees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62199" y="4958450"/>
            <a:ext cx="1371598" cy="1745131"/>
          </a:xfrm>
          <a:prstGeom prst="rect">
            <a:avLst/>
          </a:prstGeom>
        </p:spPr>
      </p:pic>
      <p:pic>
        <p:nvPicPr>
          <p:cNvPr id="4" name="Picture Placeholder 50" descr="Ribbon with solid fill">
            <a:extLst>
              <a:ext uri="{FF2B5EF4-FFF2-40B4-BE49-F238E27FC236}">
                <a16:creationId xmlns:a16="http://schemas.microsoft.com/office/drawing/2014/main" id="{F46482DF-FA0A-9C40-BF61-AC49734AF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7644" y="1272758"/>
            <a:ext cx="1188720" cy="119020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7727CD-DB42-EEE0-7C14-553827E73565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408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970004-A5BF-8B04-4EC8-8A697ADAB304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Events &amp; </a:t>
            </a:r>
            <a:br>
              <a:rPr lang="en-US" dirty="0"/>
            </a:br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7793" y="1455938"/>
            <a:ext cx="5293694" cy="34248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AVS Promotes Sharing of Research Through a Variety of Events:</a:t>
            </a:r>
            <a:endParaRPr lang="en-US" sz="2400" b="1" dirty="0"/>
          </a:p>
          <a:p>
            <a:r>
              <a:rPr lang="en-US" dirty="0"/>
              <a:t>Member Discounted Events: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i="0" dirty="0"/>
              <a:t>AVS International Symposium &amp; Exhibition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i="0" dirty="0"/>
              <a:t>Atomic Layer Deposition and Atomic Layer Etching Conference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i="0" dirty="0"/>
              <a:t>AVS National Short Courses, Webinars, and e-Talks</a:t>
            </a:r>
          </a:p>
          <a:p>
            <a:r>
              <a:rPr lang="en-US" sz="2000" b="1" dirty="0"/>
              <a:t>Sponsored Topical Conferences</a:t>
            </a:r>
          </a:p>
          <a:p>
            <a:r>
              <a:rPr lang="en-US" dirty="0"/>
              <a:t>Endorsed Topical Conferences</a:t>
            </a:r>
          </a:p>
          <a:p>
            <a:r>
              <a:rPr lang="en-US" dirty="0"/>
              <a:t>Chapter, Division, and Group Events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sz="3200" dirty="0"/>
              <a:t>AVS Sponsors and Endorses </a:t>
            </a:r>
            <a:br>
              <a:rPr lang="en-US" sz="3200" dirty="0"/>
            </a:br>
            <a:r>
              <a:rPr lang="en-US" sz="3200" dirty="0"/>
              <a:t>Many Events Each Year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-1" y="3808126"/>
            <a:ext cx="60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Access the AVS Events Calendar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15734" y="4603343"/>
            <a:ext cx="1371598" cy="1745131"/>
          </a:xfrm>
          <a:prstGeom prst="rect">
            <a:avLst/>
          </a:prstGeom>
        </p:spPr>
      </p:pic>
      <p:pic>
        <p:nvPicPr>
          <p:cNvPr id="8" name="Picture Placeholder 70" descr="Monthly calendar with solid fill">
            <a:extLst>
              <a:ext uri="{FF2B5EF4-FFF2-40B4-BE49-F238E27FC236}">
                <a16:creationId xmlns:a16="http://schemas.microsoft.com/office/drawing/2014/main" id="{A73C28C3-9AE7-0CB8-4F54-AB0228005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8268" y="1272758"/>
            <a:ext cx="1188720" cy="119020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411BD8-3A93-BE23-54BE-C68B2C099870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741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E2F2C5-CF17-B71E-EBAB-0F0DCD215F1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Publications </a:t>
            </a:r>
            <a:br>
              <a:rPr lang="en-US" dirty="0"/>
            </a:br>
            <a:r>
              <a:rPr lang="en-US" dirty="0"/>
              <a:t>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337982"/>
            <a:ext cx="5307106" cy="3529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What’s in the Publications Library:</a:t>
            </a:r>
          </a:p>
          <a:p>
            <a:r>
              <a:rPr lang="en-US" sz="1800" b="0" i="1" dirty="0"/>
              <a:t>AVS Quantum Science</a:t>
            </a:r>
          </a:p>
          <a:p>
            <a:r>
              <a:rPr lang="en-US" sz="1800" b="0" dirty="0"/>
              <a:t>Biointer</a:t>
            </a:r>
            <a:r>
              <a:rPr lang="en-US" sz="1800" b="0" i="1" dirty="0"/>
              <a:t>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/>
              <a:t>Journal of Vacuum Science &amp; Technology A (JVST 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/>
              <a:t>Journal of Vacuum Science &amp; Technology B (JVST 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/>
              <a:t>Surface Science Spectra (SSS)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0" indent="0" algn="ctr">
              <a:buNone/>
            </a:pPr>
            <a:r>
              <a:rPr lang="en-US" sz="1800" b="1" dirty="0">
                <a:effectLst/>
                <a:ea typeface="Calibri" panose="020F0502020204030204" pitchFamily="34" charset="0"/>
              </a:rPr>
              <a:t>Visit the AVS Publications, Booth #</a:t>
            </a:r>
            <a:r>
              <a:rPr lang="en-US" sz="1800" dirty="0">
                <a:ea typeface="Calibri" panose="020F0502020204030204" pitchFamily="34" charset="0"/>
              </a:rPr>
              <a:t>501</a:t>
            </a:r>
            <a:r>
              <a:rPr lang="en-US" sz="1800" b="1" dirty="0">
                <a:effectLst/>
                <a:ea typeface="Calibri" panose="020F0502020204030204" pitchFamily="34" charset="0"/>
              </a:rPr>
              <a:t>  in Exhibit Hall A from Tuesday-Thursday to Learn About Upcoming Special Topic Collections</a:t>
            </a:r>
            <a:endParaRPr lang="en-US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Contribute or Read the Latest Research in Your Areas of Interest</a:t>
            </a:r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0" y="3791197"/>
            <a:ext cx="60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Access all Five AVS Publications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15734" y="4603343"/>
            <a:ext cx="1371598" cy="1745131"/>
          </a:xfrm>
          <a:prstGeom prst="rect">
            <a:avLst/>
          </a:prstGeom>
        </p:spPr>
      </p:pic>
      <p:pic>
        <p:nvPicPr>
          <p:cNvPr id="4" name="Picture Placeholder 72" descr="Books on shelf with solid fill">
            <a:extLst>
              <a:ext uri="{FF2B5EF4-FFF2-40B4-BE49-F238E27FC236}">
                <a16:creationId xmlns:a16="http://schemas.microsoft.com/office/drawing/2014/main" id="{5BC11584-4246-9BBE-33E1-CFBD4897E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9938" y="1197293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 descr="A close-up of a cover&#10;&#10;Description automatically generated">
            <a:extLst>
              <a:ext uri="{FF2B5EF4-FFF2-40B4-BE49-F238E27FC236}">
                <a16:creationId xmlns:a16="http://schemas.microsoft.com/office/drawing/2014/main" id="{7D91BD5B-2BB8-433F-5521-679A139C0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713" y="3845857"/>
            <a:ext cx="822960" cy="1097280"/>
          </a:xfrm>
          <a:prstGeom prst="rect">
            <a:avLst/>
          </a:prstGeom>
        </p:spPr>
      </p:pic>
      <p:pic>
        <p:nvPicPr>
          <p:cNvPr id="13" name="Picture 12" descr="A magazine cover with a colorful image&#10;&#10;Description automatically generated">
            <a:extLst>
              <a:ext uri="{FF2B5EF4-FFF2-40B4-BE49-F238E27FC236}">
                <a16:creationId xmlns:a16="http://schemas.microsoft.com/office/drawing/2014/main" id="{72EFF7E2-AD35-D892-2A53-8D91E3CFD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1761" y="3845857"/>
            <a:ext cx="877825" cy="1097280"/>
          </a:xfrm>
          <a:prstGeom prst="rect">
            <a:avLst/>
          </a:prstGeom>
        </p:spPr>
      </p:pic>
      <p:pic>
        <p:nvPicPr>
          <p:cNvPr id="14" name="Picture 13" descr="A magazine cover with a variety of images&#10;&#10;Description automatically generated">
            <a:extLst>
              <a:ext uri="{FF2B5EF4-FFF2-40B4-BE49-F238E27FC236}">
                <a16:creationId xmlns:a16="http://schemas.microsoft.com/office/drawing/2014/main" id="{3FD7B5B8-2E91-D5C5-B598-765CB6BA3C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8239" y="3854224"/>
            <a:ext cx="829440" cy="1097280"/>
          </a:xfrm>
          <a:prstGeom prst="rect">
            <a:avLst/>
          </a:prstGeom>
        </p:spPr>
      </p:pic>
      <p:pic>
        <p:nvPicPr>
          <p:cNvPr id="15" name="Picture 14" descr="A magazine cover with a colorful image of trees&#10;&#10;Description automatically generated">
            <a:extLst>
              <a:ext uri="{FF2B5EF4-FFF2-40B4-BE49-F238E27FC236}">
                <a16:creationId xmlns:a16="http://schemas.microsoft.com/office/drawing/2014/main" id="{1941B60C-1D14-B5DD-5740-B0DC1EEDF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9322" y="3861534"/>
            <a:ext cx="877825" cy="1097280"/>
          </a:xfrm>
          <a:prstGeom prst="rect">
            <a:avLst/>
          </a:prstGeom>
        </p:spPr>
      </p:pic>
      <p:pic>
        <p:nvPicPr>
          <p:cNvPr id="16" name="Picture 15" descr="A green cover with a graph&#10;&#10;Description automatically generated">
            <a:extLst>
              <a:ext uri="{FF2B5EF4-FFF2-40B4-BE49-F238E27FC236}">
                <a16:creationId xmlns:a16="http://schemas.microsoft.com/office/drawing/2014/main" id="{273ABB32-121B-1090-5AA8-20B930FBBC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1495" y="3861534"/>
            <a:ext cx="877825" cy="1097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CFB9F3-A26D-7D6E-7134-1C6D331EED02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375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E2F2C5-CF17-B71E-EBAB-0F0DCD215F1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Technical </a:t>
            </a:r>
            <a:br>
              <a:rPr lang="en-US" dirty="0"/>
            </a:br>
            <a:r>
              <a:rPr lang="en-US" dirty="0"/>
              <a:t>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816" y="2151529"/>
            <a:ext cx="5320553" cy="3542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What’s in the Technical Library: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Conference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e-Talks</a:t>
            </a:r>
          </a:p>
          <a:p>
            <a:r>
              <a:rPr lang="en-US" b="0" dirty="0"/>
              <a:t>Monographs</a:t>
            </a:r>
          </a:p>
          <a:p>
            <a:r>
              <a:rPr lang="en-US" sz="2000" b="0" dirty="0"/>
              <a:t>Professional Development Webinars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Recommended Practices</a:t>
            </a:r>
          </a:p>
          <a:p>
            <a:r>
              <a:rPr lang="en-US" sz="2000" b="0" dirty="0"/>
              <a:t>Technical Training Webinars</a:t>
            </a:r>
          </a:p>
          <a:p>
            <a:r>
              <a:rPr lang="en-US" b="0" dirty="0"/>
              <a:t>Other Technical Resources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View the Latest Research in </a:t>
            </a:r>
            <a:br>
              <a:rPr lang="en-US" dirty="0"/>
            </a:br>
            <a:r>
              <a:rPr lang="en-US" dirty="0"/>
              <a:t>Your Areas of Interest</a:t>
            </a:r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0" y="3791197"/>
            <a:ext cx="60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Access the Latest Content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36A63-4180-DC3E-A9C9-3EED71FA8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011" y="4677302"/>
            <a:ext cx="1371598" cy="1745131"/>
          </a:xfrm>
          <a:prstGeom prst="rect">
            <a:avLst/>
          </a:prstGeom>
        </p:spPr>
      </p:pic>
      <p:pic>
        <p:nvPicPr>
          <p:cNvPr id="9" name="Picture Placeholder 76" descr="Presentation with media with solid fill">
            <a:extLst>
              <a:ext uri="{FF2B5EF4-FFF2-40B4-BE49-F238E27FC236}">
                <a16:creationId xmlns:a16="http://schemas.microsoft.com/office/drawing/2014/main" id="{B6065D2C-1AA1-F4A9-547E-A2A43A6EE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9938" y="1272758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8E956D-6FC2-3EA3-AB9C-95D3C2A2823B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288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827A12-34CA-414F-1AF3-75BAF5CD11D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50A982-7F1C-17C3-C2D8-E45FE1CBF49B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Career </a:t>
            </a:r>
            <a:br>
              <a:rPr lang="en-US" dirty="0"/>
            </a:br>
            <a:r>
              <a:rPr lang="en-US" dirty="0"/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1578864"/>
            <a:ext cx="5097341" cy="27736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Career Resources and Employment Opportunities:</a:t>
            </a:r>
          </a:p>
          <a:p>
            <a:r>
              <a:rPr lang="en-US" sz="2000" b="0" dirty="0"/>
              <a:t>Job Postings</a:t>
            </a:r>
          </a:p>
          <a:p>
            <a:r>
              <a:rPr lang="en-US" sz="2000" b="0" dirty="0"/>
              <a:t>Career Related Articles, Resources, and Videos</a:t>
            </a:r>
          </a:p>
          <a:p>
            <a:r>
              <a:rPr lang="en-US" b="0" dirty="0"/>
              <a:t>Webinars</a:t>
            </a:r>
            <a:endParaRPr lang="en-US" sz="2000" b="0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 algn="ctr">
              <a:buNone/>
            </a:pPr>
            <a:endParaRPr lang="en-US" sz="2000" b="1" i="1" dirty="0"/>
          </a:p>
          <a:p>
            <a:pPr marL="0" indent="0" algn="ctr">
              <a:buNone/>
            </a:pPr>
            <a:r>
              <a:rPr lang="en-US" sz="2000" b="1" dirty="0"/>
              <a:t>Visit the AVS Career Center, Booth #801, </a:t>
            </a:r>
            <a:br>
              <a:rPr lang="en-US" sz="2000" b="1" dirty="0"/>
            </a:br>
            <a:r>
              <a:rPr lang="en-US" sz="2000" b="1" dirty="0"/>
              <a:t>from Tuesday-Thursday in </a:t>
            </a:r>
            <a:r>
              <a:rPr lang="en-US" dirty="0"/>
              <a:t>Exhibit Hall A to </a:t>
            </a:r>
            <a:br>
              <a:rPr lang="en-US" dirty="0"/>
            </a:br>
            <a:r>
              <a:rPr lang="en-US" dirty="0"/>
              <a:t>Meet Recruiters and View or </a:t>
            </a:r>
            <a:br>
              <a:rPr lang="en-US" dirty="0"/>
            </a:br>
            <a:r>
              <a:rPr lang="en-US" dirty="0"/>
              <a:t>Post Job Listings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Your Portal for Career </a:t>
            </a:r>
            <a:br>
              <a:rPr lang="en-US" dirty="0"/>
            </a:br>
            <a:r>
              <a:rPr lang="en-US" dirty="0"/>
              <a:t>Resources and Advice</a:t>
            </a:r>
          </a:p>
          <a:p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-14971" y="3808160"/>
            <a:ext cx="609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Access the Online Career Center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Including Employment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49351" y="4657132"/>
            <a:ext cx="1371598" cy="1745131"/>
          </a:xfrm>
          <a:prstGeom prst="rect">
            <a:avLst/>
          </a:prstGeom>
        </p:spPr>
      </p:pic>
      <p:pic>
        <p:nvPicPr>
          <p:cNvPr id="8" name="Picture Placeholder 60" descr="Briefcase with solid fill">
            <a:extLst>
              <a:ext uri="{FF2B5EF4-FFF2-40B4-BE49-F238E27FC236}">
                <a16:creationId xmlns:a16="http://schemas.microsoft.com/office/drawing/2014/main" id="{C48C6722-0B0C-32B1-0633-1D6386044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77817" y="1245487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 descr="A blue and white sign on a white brick wall&#10;&#10;Description automatically generated">
            <a:extLst>
              <a:ext uri="{FF2B5EF4-FFF2-40B4-BE49-F238E27FC236}">
                <a16:creationId xmlns:a16="http://schemas.microsoft.com/office/drawing/2014/main" id="{AE03C6A5-23B5-F73E-5AA3-6E75DBD78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0943" y="3986842"/>
            <a:ext cx="2294290" cy="8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50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58" y="802603"/>
            <a:ext cx="9395400" cy="1483413"/>
          </a:xfrm>
        </p:spPr>
        <p:txBody>
          <a:bodyPr/>
          <a:lstStyle/>
          <a:p>
            <a:r>
              <a:rPr lang="en-US" dirty="0"/>
              <a:t>VOLUNTEER ORGANIZATION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EE843AFC-EEDD-1975-E242-1AC5079BBC5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A531FEF-BD28-4D8D-36DB-3E761963C6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F9D42C-CE7E-5C17-F51D-F25E7F10E86C}"/>
              </a:ext>
            </a:extLst>
          </p:cNvPr>
          <p:cNvSpPr txBox="1">
            <a:spLocks/>
          </p:cNvSpPr>
          <p:nvPr/>
        </p:nvSpPr>
        <p:spPr>
          <a:xfrm>
            <a:off x="8613944" y="1002203"/>
            <a:ext cx="2419689" cy="897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VOLUNTEERING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MEMBER STORIES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68BF28AE-5E48-2830-16F0-3CBCB31E6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36" y="908244"/>
            <a:ext cx="980750" cy="991647"/>
          </a:xfrm>
          <a:prstGeom prst="rect">
            <a:avLst/>
          </a:prstGeom>
        </p:spPr>
      </p:pic>
      <p:pic>
        <p:nvPicPr>
          <p:cNvPr id="17" name="Picture 16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3278475E-AC60-669F-1403-A4EC2567C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81"/>
            <a:ext cx="12192000" cy="3826577"/>
          </a:xfrm>
          <a:prstGeom prst="rect">
            <a:avLst/>
          </a:prstGeom>
        </p:spPr>
      </p:pic>
      <p:pic>
        <p:nvPicPr>
          <p:cNvPr id="18" name="Picture Placeholder 60" descr="Hero Male with solid fill">
            <a:extLst>
              <a:ext uri="{FF2B5EF4-FFF2-40B4-BE49-F238E27FC236}">
                <a16:creationId xmlns:a16="http://schemas.microsoft.com/office/drawing/2014/main" id="{DD2CE54B-E3E6-217E-7418-54243A294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2" r="62"/>
          <a:stretch/>
        </p:blipFill>
        <p:spPr>
          <a:xfrm>
            <a:off x="7377878" y="809707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92031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D3BCA3-FDF6-5E85-A92C-A2313DDDA68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ED0A58-2AAC-C78A-63DF-B325DBCFD95A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Get</a:t>
            </a:r>
            <a:br>
              <a:rPr lang="en-US" dirty="0"/>
            </a:br>
            <a:r>
              <a:rPr lang="en-US" dirty="0"/>
              <a:t>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635" y="1261220"/>
            <a:ext cx="4997721" cy="36195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Volunteer Opportunities:</a:t>
            </a:r>
          </a:p>
          <a:p>
            <a:r>
              <a:rPr lang="en-US" b="0" dirty="0"/>
              <a:t>Develop Education Items and Training</a:t>
            </a:r>
          </a:p>
          <a:p>
            <a:r>
              <a:rPr lang="en-US" sz="2000" b="0" dirty="0"/>
              <a:t>Join a </a:t>
            </a:r>
            <a:r>
              <a:rPr lang="en-US" b="0" dirty="0"/>
              <a:t>Chapter, Group, or Division Executive Committee</a:t>
            </a:r>
            <a:endParaRPr lang="en-US" sz="2000" b="0" dirty="0"/>
          </a:p>
          <a:p>
            <a:r>
              <a:rPr lang="en-US" b="0" dirty="0"/>
              <a:t>Preserve AVS History</a:t>
            </a:r>
          </a:p>
          <a:p>
            <a:r>
              <a:rPr lang="en-US" sz="2000" b="0" dirty="0"/>
              <a:t>Promote AVS Activities</a:t>
            </a:r>
          </a:p>
          <a:p>
            <a:r>
              <a:rPr lang="en-US" b="0" dirty="0"/>
              <a:t>Review Publications Articles</a:t>
            </a:r>
          </a:p>
          <a:p>
            <a:r>
              <a:rPr lang="en-US" b="0" dirty="0"/>
              <a:t>Serve on the AVS Board of Directors</a:t>
            </a:r>
          </a:p>
          <a:p>
            <a:r>
              <a:rPr lang="en-US" b="0" dirty="0"/>
              <a:t>Serve on a Program Committee</a:t>
            </a:r>
          </a:p>
          <a:p>
            <a:r>
              <a:rPr lang="en-US" sz="2000" b="0" dirty="0"/>
              <a:t>Serve on Vari</a:t>
            </a:r>
            <a:r>
              <a:rPr lang="en-US" b="0" dirty="0"/>
              <a:t>ous Committees</a:t>
            </a:r>
            <a:endParaRPr lang="en-US" sz="2000" b="0" dirty="0"/>
          </a:p>
          <a:p>
            <a:r>
              <a:rPr lang="en-US" sz="2000" b="0" dirty="0"/>
              <a:t>Work on Governance, Policies, Procedures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Show Your AVS Spirit: AVS Logo Items are For Sale this Week in the AVS Membe</a:t>
            </a:r>
            <a:r>
              <a:rPr lang="en-US" dirty="0"/>
              <a:t>r Center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Volunteers are the </a:t>
            </a:r>
            <a:br>
              <a:rPr lang="en-US" dirty="0"/>
            </a:br>
            <a:r>
              <a:rPr lang="en-US" dirty="0"/>
              <a:t>Superheroes of AVS</a:t>
            </a:r>
          </a:p>
          <a:p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14588" y="943865"/>
            <a:ext cx="2596899" cy="328893"/>
          </a:xfrm>
        </p:spPr>
        <p:txBody>
          <a:bodyPr>
            <a:noAutofit/>
          </a:bodyPr>
          <a:lstStyle/>
          <a:p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VOLUNTEERING &amp; </a:t>
            </a:r>
            <a:br>
              <a:rPr lang="en-US" dirty="0"/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MEMBER STORIES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0" y="3808160"/>
            <a:ext cx="609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Access and Complete the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AVS Volunteer Interest Form</a:t>
            </a:r>
          </a:p>
        </p:txBody>
      </p:sp>
      <p:pic>
        <p:nvPicPr>
          <p:cNvPr id="4" name="Picture Placeholder 60" descr="Hero Male with solid fill">
            <a:extLst>
              <a:ext uri="{FF2B5EF4-FFF2-40B4-BE49-F238E27FC236}">
                <a16:creationId xmlns:a16="http://schemas.microsoft.com/office/drawing/2014/main" id="{9E807492-D2FB-C525-2CC6-63D85EB39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2" r="62"/>
          <a:stretch/>
        </p:blipFill>
        <p:spPr>
          <a:xfrm>
            <a:off x="377817" y="1245487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9492AEE-AAD3-8E00-BC2C-9656EABCE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734" y="4749301"/>
            <a:ext cx="1372678" cy="1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86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pink wavy background&#10;&#10;Description automatically generated">
            <a:extLst>
              <a:ext uri="{FF2B5EF4-FFF2-40B4-BE49-F238E27FC236}">
                <a16:creationId xmlns:a16="http://schemas.microsoft.com/office/drawing/2014/main" id="{10053786-6938-BDA8-0AFA-47D9903A2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864" y="0"/>
            <a:ext cx="12246864" cy="6861574"/>
          </a:xfrm>
          <a:prstGeom prst="rect">
            <a:avLst/>
          </a:prstGeom>
        </p:spPr>
      </p:pic>
      <p:pic>
        <p:nvPicPr>
          <p:cNvPr id="10" name="Picture 9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C0E18708-DFD2-40DC-11D5-95B93BACC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840" b="24396"/>
          <a:stretch/>
        </p:blipFill>
        <p:spPr>
          <a:xfrm>
            <a:off x="-71324" y="-3574"/>
            <a:ext cx="12227813" cy="6861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6BAF368-6D6F-EE31-F512-22D59DCEDC05}"/>
              </a:ext>
            </a:extLst>
          </p:cNvPr>
          <p:cNvSpPr txBox="1">
            <a:spLocks/>
          </p:cNvSpPr>
          <p:nvPr/>
        </p:nvSpPr>
        <p:spPr>
          <a:xfrm>
            <a:off x="1309957" y="271840"/>
            <a:ext cx="108224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AVS Special Topic Collections</a:t>
            </a:r>
          </a:p>
        </p:txBody>
      </p:sp>
      <p:pic>
        <p:nvPicPr>
          <p:cNvPr id="12" name="Picture 11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01A893CD-16A3-6645-4C6F-B3CBE43A3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73" y="422170"/>
            <a:ext cx="927100" cy="939800"/>
          </a:xfrm>
          <a:prstGeom prst="rect">
            <a:avLst/>
          </a:prstGeom>
        </p:spPr>
      </p:pic>
      <p:pic>
        <p:nvPicPr>
          <p:cNvPr id="14" name="Picture 13" descr="A close-up of a cover&#10;&#10;Description automatically generated">
            <a:extLst>
              <a:ext uri="{FF2B5EF4-FFF2-40B4-BE49-F238E27FC236}">
                <a16:creationId xmlns:a16="http://schemas.microsoft.com/office/drawing/2014/main" id="{18A94A82-980A-984A-CC5C-6B20F01F2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51" y="2920622"/>
            <a:ext cx="1666673" cy="2222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magazine cover with a colorful image&#10;&#10;Description automatically generated">
            <a:extLst>
              <a:ext uri="{FF2B5EF4-FFF2-40B4-BE49-F238E27FC236}">
                <a16:creationId xmlns:a16="http://schemas.microsoft.com/office/drawing/2014/main" id="{E995A559-D775-7E0A-AF3E-0AD56DB32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657" y="2931688"/>
            <a:ext cx="1777784" cy="2222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magazine cover with a variety of images&#10;&#10;Description automatically generated">
            <a:extLst>
              <a:ext uri="{FF2B5EF4-FFF2-40B4-BE49-F238E27FC236}">
                <a16:creationId xmlns:a16="http://schemas.microsoft.com/office/drawing/2014/main" id="{DC78E2CE-76E6-83D9-16E9-092173E43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083" y="2934264"/>
            <a:ext cx="1691596" cy="2237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magazine cover with a colorful image of trees&#10;&#10;Description automatically generated">
            <a:extLst>
              <a:ext uri="{FF2B5EF4-FFF2-40B4-BE49-F238E27FC236}">
                <a16:creationId xmlns:a16="http://schemas.microsoft.com/office/drawing/2014/main" id="{32FF8AAC-38A6-34D1-3A9E-F7D8D744D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2606" y="2931688"/>
            <a:ext cx="1777784" cy="2222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4DDA674-8798-776F-B473-F6011971D584}"/>
              </a:ext>
            </a:extLst>
          </p:cNvPr>
          <p:cNvSpPr txBox="1">
            <a:spLocks/>
          </p:cNvSpPr>
          <p:nvPr/>
        </p:nvSpPr>
        <p:spPr>
          <a:xfrm>
            <a:off x="12701" y="5422133"/>
            <a:ext cx="12185649" cy="1305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Learn More About Each Journal and How to Submit at </a:t>
            </a:r>
            <a:r>
              <a:rPr lang="en-US" sz="2800" b="1" dirty="0">
                <a:solidFill>
                  <a:schemeClr val="bg1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avspublications.org</a:t>
            </a:r>
            <a:r>
              <a:rPr lang="en-US" sz="2800" b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D9BC5-3C93-ABEA-D47A-5BDC865179A2}"/>
              </a:ext>
            </a:extLst>
          </p:cNvPr>
          <p:cNvSpPr txBox="1">
            <a:spLocks/>
          </p:cNvSpPr>
          <p:nvPr/>
        </p:nvSpPr>
        <p:spPr>
          <a:xfrm>
            <a:off x="0" y="1600977"/>
            <a:ext cx="12185649" cy="1305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Submit your work presented to the special topic collections in       </a:t>
            </a:r>
            <a:br>
              <a:rPr lang="en-US" sz="2400" b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</a:br>
            <a:r>
              <a:rPr lang="en-US" sz="2400" b="1" i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AVS Quantum Science</a:t>
            </a:r>
            <a:r>
              <a:rPr lang="en-US" sz="2400" b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, Biointer</a:t>
            </a:r>
            <a:r>
              <a:rPr lang="en-US" sz="2400" b="1" i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phases</a:t>
            </a:r>
            <a:r>
              <a:rPr lang="en-US" sz="2400" b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JVST A</a:t>
            </a:r>
            <a:r>
              <a:rPr lang="en-US" sz="2400" b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, or </a:t>
            </a:r>
            <a:r>
              <a:rPr lang="en-US" sz="2400" b="1" i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JVST B </a:t>
            </a:r>
            <a:r>
              <a:rPr lang="en-US" sz="2400" b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B984417-BB96-2734-45A5-1FF162E445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27" y="3036845"/>
            <a:ext cx="1470420" cy="14704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B0AEF1-EB70-4A6B-5ADE-A22E41190F05}"/>
              </a:ext>
            </a:extLst>
          </p:cNvPr>
          <p:cNvSpPr txBox="1">
            <a:spLocks/>
          </p:cNvSpPr>
          <p:nvPr/>
        </p:nvSpPr>
        <p:spPr>
          <a:xfrm>
            <a:off x="4480096" y="4551110"/>
            <a:ext cx="3124975" cy="669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Scan to See the Open Special Topic Collections!</a:t>
            </a:r>
          </a:p>
        </p:txBody>
      </p:sp>
    </p:spTree>
    <p:extLst>
      <p:ext uri="{BB962C8B-B14F-4D97-AF65-F5344CB8AC3E}">
        <p14:creationId xmlns:p14="http://schemas.microsoft.com/office/powerpoint/2010/main" val="2033090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tile tx="0" ty="0" sx="40000" sy="4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E8B5DE-BCF2-1634-8CF4-AE015E5E9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F3A88D-D830-F9AF-358D-DBBFEB42A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884"/>
            <a:ext cx="12192000" cy="890184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AVS Events &amp;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3F2ADB-F484-85E9-0757-F99081627515}"/>
              </a:ext>
            </a:extLst>
          </p:cNvPr>
          <p:cNvSpPr txBox="1"/>
          <p:nvPr/>
        </p:nvSpPr>
        <p:spPr>
          <a:xfrm>
            <a:off x="1187557" y="3742636"/>
            <a:ext cx="1672006" cy="2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@American Vacuum Society AVS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85772-7CDA-FA26-9CD3-A1261BB3A201}"/>
              </a:ext>
            </a:extLst>
          </p:cNvPr>
          <p:cNvSpPr txBox="1"/>
          <p:nvPr/>
        </p:nvSpPr>
        <p:spPr>
          <a:xfrm>
            <a:off x="5838849" y="3739542"/>
            <a:ext cx="1672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@AmericanacuumSociety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DBF7AE-D4B3-E299-5A5B-41D784379F43}"/>
              </a:ext>
            </a:extLst>
          </p:cNvPr>
          <p:cNvSpPr txBox="1"/>
          <p:nvPr/>
        </p:nvSpPr>
        <p:spPr>
          <a:xfrm>
            <a:off x="8159441" y="3729927"/>
            <a:ext cx="1672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@AVS_Members</a:t>
            </a:r>
          </a:p>
        </p:txBody>
      </p:sp>
      <p:pic>
        <p:nvPicPr>
          <p:cNvPr id="22" name="Picture 21" descr="A green square with a hand pointing at a book&#10;&#10;AI-generated content may be incorrect.">
            <a:extLst>
              <a:ext uri="{FF2B5EF4-FFF2-40B4-BE49-F238E27FC236}">
                <a16:creationId xmlns:a16="http://schemas.microsoft.com/office/drawing/2014/main" id="{DE49E941-95F9-F456-4D4B-B614FC442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06" y="4021753"/>
            <a:ext cx="961355" cy="914400"/>
          </a:xfrm>
          <a:prstGeom prst="rect">
            <a:avLst/>
          </a:prstGeom>
        </p:spPr>
      </p:pic>
      <p:pic>
        <p:nvPicPr>
          <p:cNvPr id="26" name="Picture 25" descr="A orange and white sign with people&#10;&#10;AI-generated content may be incorrect.">
            <a:extLst>
              <a:ext uri="{FF2B5EF4-FFF2-40B4-BE49-F238E27FC236}">
                <a16:creationId xmlns:a16="http://schemas.microsoft.com/office/drawing/2014/main" id="{993C2CC4-5818-B045-05EB-02A40E5DAC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40" y="5542747"/>
            <a:ext cx="961355" cy="914400"/>
          </a:xfrm>
          <a:prstGeom prst="rect">
            <a:avLst/>
          </a:prstGeom>
        </p:spPr>
      </p:pic>
      <p:pic>
        <p:nvPicPr>
          <p:cNvPr id="28" name="Picture 27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E6EC46C2-B4C0-5A5C-E188-CCFDEF6AB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06" y="1402837"/>
            <a:ext cx="961869" cy="914400"/>
          </a:xfrm>
          <a:prstGeom prst="rect">
            <a:avLst/>
          </a:prstGeom>
        </p:spPr>
      </p:pic>
      <p:pic>
        <p:nvPicPr>
          <p:cNvPr id="31" name="Picture 30" descr="A purple square with white and black square with white squares and a white text on it">
            <a:extLst>
              <a:ext uri="{FF2B5EF4-FFF2-40B4-BE49-F238E27FC236}">
                <a16:creationId xmlns:a16="http://schemas.microsoft.com/office/drawing/2014/main" id="{21FF50DC-9658-37E3-31B4-A12A274E1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06" y="2697489"/>
            <a:ext cx="961355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CD3B22-7BC3-6E0A-049F-1212E04663ED}"/>
              </a:ext>
            </a:extLst>
          </p:cNvPr>
          <p:cNvSpPr txBox="1"/>
          <p:nvPr/>
        </p:nvSpPr>
        <p:spPr>
          <a:xfrm>
            <a:off x="5771535" y="1388631"/>
            <a:ext cx="57696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Publications Library</a:t>
            </a:r>
            <a:endParaRPr lang="en-US" b="1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r>
              <a:rPr lang="en-US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Browse or submit to </a:t>
            </a:r>
            <a:r>
              <a:rPr lang="en-US" i="1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JVST A</a:t>
            </a:r>
            <a:r>
              <a:rPr lang="en-US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JVST B</a:t>
            </a:r>
            <a:r>
              <a:rPr lang="en-US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, Biointer</a:t>
            </a:r>
            <a:r>
              <a:rPr lang="en-US" i="1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phases</a:t>
            </a:r>
            <a:r>
              <a:rPr lang="en-US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SSS, </a:t>
            </a:r>
            <a:r>
              <a:rPr lang="en-US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or </a:t>
            </a:r>
            <a:r>
              <a:rPr lang="en-US" i="1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AVS Quantum Science</a:t>
            </a:r>
            <a:r>
              <a:rPr lang="en-US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. </a:t>
            </a:r>
            <a:endParaRPr lang="en-US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04257-6586-D91C-C9D1-7F6D6CEC35A9}"/>
              </a:ext>
            </a:extLst>
          </p:cNvPr>
          <p:cNvSpPr txBox="1"/>
          <p:nvPr/>
        </p:nvSpPr>
        <p:spPr>
          <a:xfrm>
            <a:off x="5791200" y="402175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Buyers Guide</a:t>
            </a:r>
          </a:p>
          <a:p>
            <a:r>
              <a:rPr lang="en-US" dirty="0">
                <a:latin typeface="+mj-lt"/>
              </a:rPr>
              <a:t>Search our expansive directory of companies for the products and services that you need in fields related to materials, processing, and interfaces.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02C87E-550C-56A8-2E22-ECB46CDE1756}"/>
              </a:ext>
            </a:extLst>
          </p:cNvPr>
          <p:cNvSpPr txBox="1"/>
          <p:nvPr/>
        </p:nvSpPr>
        <p:spPr>
          <a:xfrm>
            <a:off x="5791200" y="552289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Career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 Services</a:t>
            </a:r>
            <a:endParaRPr lang="en-US" sz="2000" b="1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Expand your search for qualified candidates or share your résumé/CV with leading employers.</a:t>
            </a:r>
            <a:endParaRPr lang="en-US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EE9229-40BB-9F17-503C-4EA4FD7816BA}"/>
              </a:ext>
            </a:extLst>
          </p:cNvPr>
          <p:cNvSpPr txBox="1"/>
          <p:nvPr/>
        </p:nvSpPr>
        <p:spPr>
          <a:xfrm>
            <a:off x="5791200" y="255862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Technical Library</a:t>
            </a:r>
          </a:p>
          <a:p>
            <a:r>
              <a:rPr lang="en-US" dirty="0">
                <a:latin typeface="+mj-lt"/>
              </a:rPr>
              <a:t>Review AVS conference presentations, recommended practices, as well as online educational training in fields related to materials, processing, and interfaces.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441F13-1733-864E-B131-250487421688}"/>
              </a:ext>
            </a:extLst>
          </p:cNvPr>
          <p:cNvGrpSpPr/>
          <p:nvPr/>
        </p:nvGrpSpPr>
        <p:grpSpPr>
          <a:xfrm>
            <a:off x="555646" y="1315522"/>
            <a:ext cx="3769736" cy="5063484"/>
            <a:chOff x="8047846" y="1173532"/>
            <a:chExt cx="3769736" cy="506348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4E8F012-D7D4-C1B8-7C0E-25DE8CF5EA0E}"/>
                </a:ext>
              </a:extLst>
            </p:cNvPr>
            <p:cNvSpPr/>
            <p:nvPr/>
          </p:nvSpPr>
          <p:spPr>
            <a:xfrm>
              <a:off x="8047846" y="1173532"/>
              <a:ext cx="3567201" cy="5063484"/>
            </a:xfrm>
            <a:prstGeom prst="roundRect">
              <a:avLst>
                <a:gd name="adj" fmla="val 10074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5" name="Picture 4" descr="A blue square with a calendar and a check mark&#10;&#10;AI-generated content may be incorrect.">
              <a:extLst>
                <a:ext uri="{FF2B5EF4-FFF2-40B4-BE49-F238E27FC236}">
                  <a16:creationId xmlns:a16="http://schemas.microsoft.com/office/drawing/2014/main" id="{CDB7F12E-FEFA-07BA-86E2-1E4B0B5C2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985" y="1503338"/>
              <a:ext cx="1950922" cy="18546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547966-F7E9-9775-DEE5-3B6E2704CD29}"/>
                </a:ext>
              </a:extLst>
            </p:cNvPr>
            <p:cNvSpPr txBox="1"/>
            <p:nvPr/>
          </p:nvSpPr>
          <p:spPr>
            <a:xfrm>
              <a:off x="8317938" y="3492408"/>
              <a:ext cx="349964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buNone/>
              </a:pPr>
              <a:r>
                <a:rPr lang="en-US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Aptos" panose="020B0004020202020204" pitchFamily="34" charset="0"/>
                </a:rPr>
                <a:t>Upcoming Events &amp; </a:t>
              </a:r>
              <a:br>
                <a:rPr lang="en-US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Aptos" panose="020B0004020202020204" pitchFamily="34" charset="0"/>
                </a:rPr>
              </a:br>
              <a:r>
                <a:rPr lang="en-US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Aptos" panose="020B0004020202020204" pitchFamily="34" charset="0"/>
                </a:rPr>
                <a:t>Training</a:t>
              </a:r>
              <a:endParaRPr lang="en-US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endParaRPr>
            </a:p>
            <a:p>
              <a:pPr marL="0" marR="0">
                <a:buNone/>
              </a:pPr>
              <a:r>
                <a:rPr lang="en-US" dirty="0">
                  <a:solidFill>
                    <a:srgbClr val="000000"/>
                  </a:solidFill>
                  <a:effectLst/>
                  <a:latin typeface="+mj-lt"/>
                  <a:ea typeface="Aptos" panose="020B0004020202020204" pitchFamily="34" charset="0"/>
                  <a:cs typeface="Aptos" panose="020B0004020202020204" pitchFamily="34" charset="0"/>
                </a:rPr>
                <a:t>Explore the AVS Events calendar for upcoming conferences, short courses, webinars, e-talks, </a:t>
              </a:r>
              <a:r>
                <a:rPr lang="en-US" dirty="0">
                  <a:solidFill>
                    <a:srgbClr val="000000"/>
                  </a:solidFill>
                  <a:latin typeface="+mj-lt"/>
                  <a:ea typeface="Aptos" panose="020B0004020202020204" pitchFamily="34" charset="0"/>
                  <a:cs typeface="Aptos" panose="020B0004020202020204" pitchFamily="34" charset="0"/>
                </a:rPr>
                <a:t>and</a:t>
              </a:r>
              <a:r>
                <a:rPr lang="en-US" dirty="0">
                  <a:solidFill>
                    <a:srgbClr val="000000"/>
                  </a:solidFill>
                  <a:effectLst/>
                  <a:latin typeface="+mj-lt"/>
                  <a:ea typeface="Aptos" panose="020B0004020202020204" pitchFamily="34" charset="0"/>
                  <a:cs typeface="Aptos" panose="020B0004020202020204" pitchFamily="34" charset="0"/>
                </a:rPr>
                <a:t> more.</a:t>
              </a:r>
              <a:endParaRPr lang="en-US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09E5AA1-E9A9-906E-3D96-72BD5FE04EBC}"/>
                </a:ext>
              </a:extLst>
            </p:cNvPr>
            <p:cNvSpPr/>
            <p:nvPr/>
          </p:nvSpPr>
          <p:spPr>
            <a:xfrm>
              <a:off x="8385302" y="5453674"/>
              <a:ext cx="2968498" cy="489926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878A36-2156-900E-F1EE-923C0C3E8C49}"/>
                </a:ext>
              </a:extLst>
            </p:cNvPr>
            <p:cNvSpPr txBox="1"/>
            <p:nvPr/>
          </p:nvSpPr>
          <p:spPr>
            <a:xfrm>
              <a:off x="8855985" y="5528083"/>
              <a:ext cx="185550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buNone/>
              </a:pPr>
              <a:r>
                <a:rPr lang="en-US" sz="2000" b="1" dirty="0">
                  <a:solidFill>
                    <a:schemeClr val="bg1"/>
                  </a:solidFill>
                  <a:effectLst/>
                  <a:latin typeface="+mj-lt"/>
                  <a:ea typeface="Times New Roman" panose="02020603050405020304" pitchFamily="18" charset="0"/>
                  <a:cs typeface="Aptos" panose="020B0004020202020204" pitchFamily="34" charset="0"/>
                </a:rPr>
                <a:t>www.avs.org</a:t>
              </a:r>
              <a:endParaRPr lang="en-US" sz="20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367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pink wavy background&#10;&#10;Description automatically generated">
            <a:extLst>
              <a:ext uri="{FF2B5EF4-FFF2-40B4-BE49-F238E27FC236}">
                <a16:creationId xmlns:a16="http://schemas.microsoft.com/office/drawing/2014/main" id="{10053786-6938-BDA8-0AFA-47D9903A2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864" y="0"/>
            <a:ext cx="12246864" cy="6861574"/>
          </a:xfrm>
          <a:prstGeom prst="rect">
            <a:avLst/>
          </a:prstGeom>
        </p:spPr>
      </p:pic>
      <p:pic>
        <p:nvPicPr>
          <p:cNvPr id="10" name="Picture 9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C0E18708-DFD2-40DC-11D5-95B93BACC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864" y="-271363"/>
            <a:ext cx="12234163" cy="94298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6BAF368-6D6F-EE31-F512-22D59DCEDC05}"/>
              </a:ext>
            </a:extLst>
          </p:cNvPr>
          <p:cNvSpPr txBox="1">
            <a:spLocks/>
          </p:cNvSpPr>
          <p:nvPr/>
        </p:nvSpPr>
        <p:spPr>
          <a:xfrm>
            <a:off x="2057400" y="191189"/>
            <a:ext cx="601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 Publications</a:t>
            </a:r>
          </a:p>
        </p:txBody>
      </p:sp>
      <p:pic>
        <p:nvPicPr>
          <p:cNvPr id="12" name="Picture 11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01A893CD-16A3-6645-4C6F-B3CBE43A3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94" y="302219"/>
            <a:ext cx="927100" cy="939800"/>
          </a:xfrm>
          <a:prstGeom prst="rect">
            <a:avLst/>
          </a:prstGeom>
        </p:spPr>
      </p:pic>
      <p:pic>
        <p:nvPicPr>
          <p:cNvPr id="14" name="Picture 13" descr="A close-up of a cover&#10;&#10;Description automatically generated">
            <a:extLst>
              <a:ext uri="{FF2B5EF4-FFF2-40B4-BE49-F238E27FC236}">
                <a16:creationId xmlns:a16="http://schemas.microsoft.com/office/drawing/2014/main" id="{18A94A82-980A-984A-CC5C-6B20F01F2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94" y="2444526"/>
            <a:ext cx="1666673" cy="2222230"/>
          </a:xfrm>
          <a:prstGeom prst="rect">
            <a:avLst/>
          </a:prstGeom>
        </p:spPr>
      </p:pic>
      <p:pic>
        <p:nvPicPr>
          <p:cNvPr id="16" name="Picture 15" descr="A magazine cover with a colorful image&#10;&#10;Description automatically generated">
            <a:extLst>
              <a:ext uri="{FF2B5EF4-FFF2-40B4-BE49-F238E27FC236}">
                <a16:creationId xmlns:a16="http://schemas.microsoft.com/office/drawing/2014/main" id="{E995A559-D775-7E0A-AF3E-0AD56DB32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291" y="2455592"/>
            <a:ext cx="1777784" cy="2222229"/>
          </a:xfrm>
          <a:prstGeom prst="rect">
            <a:avLst/>
          </a:prstGeom>
        </p:spPr>
      </p:pic>
      <p:pic>
        <p:nvPicPr>
          <p:cNvPr id="18" name="Picture 17" descr="A magazine cover with a variety of images&#10;&#10;Description automatically generated">
            <a:extLst>
              <a:ext uri="{FF2B5EF4-FFF2-40B4-BE49-F238E27FC236}">
                <a16:creationId xmlns:a16="http://schemas.microsoft.com/office/drawing/2014/main" id="{DC78E2CE-76E6-83D9-16E9-092173E43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9926" y="2458168"/>
            <a:ext cx="1691596" cy="2237841"/>
          </a:xfrm>
          <a:prstGeom prst="rect">
            <a:avLst/>
          </a:prstGeom>
        </p:spPr>
      </p:pic>
      <p:pic>
        <p:nvPicPr>
          <p:cNvPr id="20" name="Picture 19" descr="A magazine cover with a colorful image of trees&#10;&#10;Description automatically generated">
            <a:extLst>
              <a:ext uri="{FF2B5EF4-FFF2-40B4-BE49-F238E27FC236}">
                <a16:creationId xmlns:a16="http://schemas.microsoft.com/office/drawing/2014/main" id="{32FF8AAC-38A6-34D1-3A9E-F7D8D744D5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7240" y="2455592"/>
            <a:ext cx="1777784" cy="2222229"/>
          </a:xfrm>
          <a:prstGeom prst="rect">
            <a:avLst/>
          </a:prstGeom>
        </p:spPr>
      </p:pic>
      <p:pic>
        <p:nvPicPr>
          <p:cNvPr id="22" name="Picture 21" descr="A green cover with a graph&#10;&#10;Description automatically generated">
            <a:extLst>
              <a:ext uri="{FF2B5EF4-FFF2-40B4-BE49-F238E27FC236}">
                <a16:creationId xmlns:a16="http://schemas.microsoft.com/office/drawing/2014/main" id="{BC1EBD63-7156-3F28-8254-269C0E31FB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2018" y="2455592"/>
            <a:ext cx="1777784" cy="22222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FB1F27-D111-2C92-879C-E3162A88DE2B}"/>
              </a:ext>
            </a:extLst>
          </p:cNvPr>
          <p:cNvSpPr txBox="1">
            <a:spLocks/>
          </p:cNvSpPr>
          <p:nvPr/>
        </p:nvSpPr>
        <p:spPr>
          <a:xfrm>
            <a:off x="12701" y="5422133"/>
            <a:ext cx="12185649" cy="1305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Learn More About Each Journal and How to Submit at </a:t>
            </a:r>
            <a:r>
              <a:rPr lang="en-US" sz="2800" b="1" dirty="0">
                <a:solidFill>
                  <a:schemeClr val="bg1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avspublications.org</a:t>
            </a:r>
            <a:r>
              <a:rPr lang="en-US" sz="2800" b="1" dirty="0">
                <a:solidFill>
                  <a:srgbClr val="FFB4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D5C69-06D7-66B7-D995-4E831E45BC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7BE1BA-3CFD-C4A4-08B9-D29BFC3DD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CFDC74-C2F8-332D-E968-51D811239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7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1D6DD690-0AB4-C60B-D85F-2BBE80CD0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D494F-1F82-561B-56BB-0A54423F3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convention&#10;&#10;AI-generated content may be incorrect.">
            <a:extLst>
              <a:ext uri="{FF2B5EF4-FFF2-40B4-BE49-F238E27FC236}">
                <a16:creationId xmlns:a16="http://schemas.microsoft.com/office/drawing/2014/main" id="{825C74CE-7937-2605-CB87-F17739831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34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22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1B279D28-A630-7C2B-CF0F-244DF90B6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5"/>
            <a:ext cx="12192000" cy="102511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5pPr>
            <a:lvl6pPr marL="4572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Call for AVS Major Awards Nominations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24EB4-B6C7-1C97-7277-48E67B23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32679"/>
            <a:ext cx="12191999" cy="5577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Major Awards: Due March 31, 2026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3BF7B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2A84E4D-9C73-79B7-4D00-FC5DB68C4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80518"/>
            <a:ext cx="12192000" cy="445997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Outstanding Theoretical and/or Experimental Accomplishments: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Medard W. Welch Award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Outstanding Discoveries and Inventions: 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Gaede-Langmuir Award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Outstanding Theoretical or Experimental Work by an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Early Career Scientist: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Peter Mark Memorial Award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Sustained and Outstanding Technical Contributions: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Fellow of the Society 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3BF7B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Outstanding Performance in Technical Support of 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Research and Development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George T. Hanyo Award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E5C34-CC64-300A-F635-D8763D86A89E}"/>
              </a:ext>
            </a:extLst>
          </p:cNvPr>
          <p:cNvCxnSpPr/>
          <p:nvPr/>
        </p:nvCxnSpPr>
        <p:spPr bwMode="auto">
          <a:xfrm rot="5400000">
            <a:off x="6099356" y="14325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F2339E-F939-0AA8-61E2-F8A51CCDE1A3}"/>
              </a:ext>
            </a:extLst>
          </p:cNvPr>
          <p:cNvCxnSpPr/>
          <p:nvPr/>
        </p:nvCxnSpPr>
        <p:spPr bwMode="auto">
          <a:xfrm rot="5400000">
            <a:off x="6099356" y="22707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9F4C1F-4541-BCF7-5F7D-BAF24DDF2401}"/>
              </a:ext>
            </a:extLst>
          </p:cNvPr>
          <p:cNvCxnSpPr/>
          <p:nvPr/>
        </p:nvCxnSpPr>
        <p:spPr bwMode="auto">
          <a:xfrm rot="5400000">
            <a:off x="6035040" y="3261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C01293-AA5E-D6DC-31B6-B54CFE6F1A3A}"/>
              </a:ext>
            </a:extLst>
          </p:cNvPr>
          <p:cNvCxnSpPr/>
          <p:nvPr/>
        </p:nvCxnSpPr>
        <p:spPr bwMode="auto">
          <a:xfrm rot="5400000">
            <a:off x="6096000" y="4023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67906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22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1B279D28-A630-7C2B-CF0F-244DF90B6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5"/>
            <a:ext cx="12192000" cy="102511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5pPr>
            <a:lvl6pPr marL="4572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Call for AVS Student Awards Nominations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24EB4-B6C7-1C97-7277-48E67B23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32679"/>
            <a:ext cx="12191999" cy="5577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Student Awards: Due May 18, 2026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3BF7B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2A84E4D-9C73-79B7-4D00-FC5DB68C4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80518"/>
            <a:ext cx="12192000" cy="4472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Outstanding Research by a Graduate Student: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D3BF7B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Dorothy M. and Earl S. Hoffman 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Award and Scholarship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Nellie Yeoh Whetten Award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Russell and Sigurd Varian Award</a:t>
            </a: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Graduate Research Award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E5C34-CC64-300A-F635-D8763D86A89E}"/>
              </a:ext>
            </a:extLst>
          </p:cNvPr>
          <p:cNvCxnSpPr/>
          <p:nvPr/>
        </p:nvCxnSpPr>
        <p:spPr bwMode="auto">
          <a:xfrm rot="5400000">
            <a:off x="6080760" y="21945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F2339E-F939-0AA8-61E2-F8A51CCDE1A3}"/>
              </a:ext>
            </a:extLst>
          </p:cNvPr>
          <p:cNvCxnSpPr/>
          <p:nvPr/>
        </p:nvCxnSpPr>
        <p:spPr bwMode="auto">
          <a:xfrm rot="5400000">
            <a:off x="6099356" y="2880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9F4C1F-4541-BCF7-5F7D-BAF24DDF2401}"/>
              </a:ext>
            </a:extLst>
          </p:cNvPr>
          <p:cNvCxnSpPr/>
          <p:nvPr/>
        </p:nvCxnSpPr>
        <p:spPr bwMode="auto">
          <a:xfrm rot="5400000">
            <a:off x="6035040" y="3642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6551FC7-5FAC-D9D5-B1FF-1C1BF239073A}"/>
              </a:ext>
            </a:extLst>
          </p:cNvPr>
          <p:cNvSpPr txBox="1"/>
          <p:nvPr/>
        </p:nvSpPr>
        <p:spPr>
          <a:xfrm>
            <a:off x="2666998" y="5872370"/>
            <a:ext cx="6858000" cy="707886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Students May Apply for a National Student Award and One Division/Group Award in Each Year</a:t>
            </a:r>
          </a:p>
        </p:txBody>
      </p:sp>
    </p:spTree>
    <p:extLst>
      <p:ext uri="{BB962C8B-B14F-4D97-AF65-F5344CB8AC3E}">
        <p14:creationId xmlns:p14="http://schemas.microsoft.com/office/powerpoint/2010/main" val="1804592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4A6A4C-5692-9998-4C54-C9FF28465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954241-4BD4-265D-0D40-6B517056358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063077-8845-DF6D-DA66-A0D2C3DA95FC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E84D4-B0DD-F3A8-461C-5C8D91BA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Join the AVS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47DEE-AD28-F304-9E0E-75A985EF2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635" y="1261220"/>
            <a:ext cx="4997721" cy="36195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Membership Benefits:</a:t>
            </a:r>
          </a:p>
          <a:p>
            <a:r>
              <a:rPr lang="en-US" sz="2000" b="0" dirty="0"/>
              <a:t>Earn Awards and</a:t>
            </a:r>
            <a:r>
              <a:rPr lang="en-US" b="0" dirty="0"/>
              <a:t> </a:t>
            </a:r>
            <a:r>
              <a:rPr lang="en-US" sz="2000" b="0" dirty="0"/>
              <a:t>Recognition for Your Scientific or Mentoring Accomplishments</a:t>
            </a:r>
          </a:p>
          <a:p>
            <a:r>
              <a:rPr lang="en-US" b="0" dirty="0"/>
              <a:t>Receive Discounts on AVS Conference Registrations and Other Professional Development and Training</a:t>
            </a:r>
            <a:endParaRPr lang="en-US" sz="2000" b="0" dirty="0"/>
          </a:p>
          <a:p>
            <a:r>
              <a:rPr lang="en-US" sz="2000" b="0" dirty="0"/>
              <a:t>Access the Publications and Technical Libraries and Other Technical Resources</a:t>
            </a:r>
          </a:p>
          <a:p>
            <a:r>
              <a:rPr lang="en-US" sz="2000" b="0" dirty="0"/>
              <a:t>Take Advantage of Career Services</a:t>
            </a:r>
          </a:p>
          <a:p>
            <a:r>
              <a:rPr lang="en-US" b="0" dirty="0"/>
              <a:t>Participate in Student and Early Career Member Activities</a:t>
            </a:r>
            <a:endParaRPr lang="en-US" sz="2000" b="0" dirty="0"/>
          </a:p>
          <a:p>
            <a:r>
              <a:rPr lang="en-US" b="0" dirty="0"/>
              <a:t>Get Involved in Networking, Leadership, or Other Volunteer Opportunities at the Local, National, or International Levels</a:t>
            </a: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60CB048-3ECD-96B3-58A8-A1151C7ECCF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5"/>
            <a:ext cx="6096000" cy="13700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BE005A"/>
                </a:solidFill>
              </a:rPr>
              <a:t>Discover the Impact and Camaraderie of AVS Membership</a:t>
            </a:r>
          </a:p>
          <a:p>
            <a:endParaRPr lang="en-US" dirty="0"/>
          </a:p>
          <a:p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087FF-63FC-D2F0-9C75-753DC928ED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14588" y="943865"/>
            <a:ext cx="2596899" cy="328893"/>
          </a:xfrm>
        </p:spPr>
        <p:txBody>
          <a:bodyPr>
            <a:noAutofit/>
          </a:bodyPr>
          <a:lstStyle/>
          <a:p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JOIN AVS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17DBD-34AB-2200-541C-1B16FD7CBAD5}"/>
              </a:ext>
            </a:extLst>
          </p:cNvPr>
          <p:cNvSpPr txBox="1"/>
          <p:nvPr/>
        </p:nvSpPr>
        <p:spPr>
          <a:xfrm>
            <a:off x="0" y="3808160"/>
            <a:ext cx="609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Access and Complete the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Membership Form or Learn More at WWW.AVS.ORG</a:t>
            </a:r>
          </a:p>
        </p:txBody>
      </p:sp>
      <p:pic>
        <p:nvPicPr>
          <p:cNvPr id="4" name="Picture Placeholder 60" descr="Artificial Intelligence with solid fill">
            <a:extLst>
              <a:ext uri="{FF2B5EF4-FFF2-40B4-BE49-F238E27FC236}">
                <a16:creationId xmlns:a16="http://schemas.microsoft.com/office/drawing/2014/main" id="{27D9DE5F-FB12-6512-BBB7-71A045EB3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2" r="62"/>
          <a:stretch/>
        </p:blipFill>
        <p:spPr>
          <a:xfrm>
            <a:off x="377817" y="1245487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E5FFD36-0596-A2BE-C228-11DB8B854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064812"/>
              </p:ext>
            </p:extLst>
          </p:nvPr>
        </p:nvGraphicFramePr>
        <p:xfrm>
          <a:off x="1974132" y="5057306"/>
          <a:ext cx="3872806" cy="86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047CF2A-07B7-A631-C50F-3DC612526B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8" y="4880754"/>
            <a:ext cx="1372678" cy="1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46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Volunteer Organization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AVS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7831C-5C8A-4D10-8B69-B54C753E2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Chapters, Groups, and Divisions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As an interdisciplinary, professional Society, founded in 1953, AVS supports networking among academic, industrial, government, and consulting professionals involved in a wide variety of disciplines related to </a:t>
            </a:r>
            <a:r>
              <a:rPr lang="en-US" b="1" dirty="0">
                <a:effectLst/>
              </a:rPr>
              <a:t>materials, interfaces, and processing</a:t>
            </a:r>
            <a:r>
              <a:rPr lang="en-US" b="0" dirty="0">
                <a:effectLst/>
              </a:rPr>
              <a:t>. </a:t>
            </a:r>
            <a:br>
              <a:rPr lang="en-US" dirty="0"/>
            </a:br>
            <a:endParaRPr lang="en-US" dirty="0"/>
          </a:p>
          <a:p>
            <a:r>
              <a:rPr lang="en-US" b="0" dirty="0">
                <a:effectLst/>
              </a:rPr>
              <a:t>AVS is a Member Society of AIP comprised of </a:t>
            </a:r>
            <a:r>
              <a:rPr lang="en-US" b="1" dirty="0"/>
              <a:t>4</a:t>
            </a:r>
            <a:r>
              <a:rPr lang="en-US" b="1" dirty="0">
                <a:effectLst/>
              </a:rPr>
              <a:t>,000 members worldwide</a:t>
            </a:r>
            <a:r>
              <a:rPr lang="en-US" b="0" dirty="0">
                <a:effectLst/>
              </a:rPr>
              <a:t>.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F507-75ED-4F09-959F-8E0854B6033A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>
                <a:cs typeface="Segoe UI" panose="020B0502040204020203" pitchFamily="34" charset="0"/>
              </a:rPr>
              <a:t>10 Divisions</a:t>
            </a:r>
          </a:p>
          <a:p>
            <a:r>
              <a:rPr lang="en-US">
                <a:cs typeface="Segoe UI" panose="020B0502040204020203" pitchFamily="34" charset="0"/>
              </a:rPr>
              <a:t>3 </a:t>
            </a:r>
            <a:r>
              <a:rPr lang="en-US" dirty="0">
                <a:cs typeface="Segoe UI" panose="020B0502040204020203" pitchFamily="34" charset="0"/>
              </a:rPr>
              <a:t>Technical Groups</a:t>
            </a:r>
          </a:p>
          <a:p>
            <a:r>
              <a:rPr lang="en-US" dirty="0">
                <a:cs typeface="Segoe UI" panose="020B0502040204020203" pitchFamily="34" charset="0"/>
              </a:rPr>
              <a:t>16 Regional Chapters</a:t>
            </a:r>
          </a:p>
          <a:p>
            <a:r>
              <a:rPr lang="en-US" dirty="0">
                <a:cs typeface="Segoe UI" panose="020B0502040204020203" pitchFamily="34" charset="0"/>
              </a:rPr>
              <a:t>2 International Chapters</a:t>
            </a:r>
          </a:p>
          <a:p>
            <a:r>
              <a:rPr lang="en-US" dirty="0">
                <a:cs typeface="Segoe UI" panose="020B0502040204020203" pitchFamily="34" charset="0"/>
              </a:rPr>
              <a:t>9 International Affiliates</a:t>
            </a:r>
          </a:p>
          <a:p>
            <a:r>
              <a:rPr lang="en-US" dirty="0">
                <a:cs typeface="Segoe UI" panose="020B0502040204020203" pitchFamily="34" charset="0"/>
              </a:rPr>
              <a:t>6 Student Chapters</a:t>
            </a:r>
          </a:p>
          <a:p>
            <a:r>
              <a:rPr lang="en-US" dirty="0">
                <a:cs typeface="Segoe UI" panose="020B0502040204020203" pitchFamily="34" charset="0"/>
              </a:rPr>
              <a:t>5-8 Focus Topics/Symposia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F9D42C-CE7E-5C17-F51D-F25E7F10E86C}"/>
              </a:ext>
            </a:extLst>
          </p:cNvPr>
          <p:cNvSpPr txBox="1">
            <a:spLocks/>
          </p:cNvSpPr>
          <p:nvPr/>
        </p:nvSpPr>
        <p:spPr>
          <a:xfrm>
            <a:off x="10538007" y="908244"/>
            <a:ext cx="1476157" cy="3288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AVS Basics</a:t>
            </a:r>
          </a:p>
        </p:txBody>
      </p:sp>
      <p:pic>
        <p:nvPicPr>
          <p:cNvPr id="8" name="Picture 7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E439B319-3FFD-E33F-00A5-0B58CBCBD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36" y="903325"/>
            <a:ext cx="980750" cy="9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8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5CC99-0001-D3C0-61B1-3EAB31047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27F787-D9AE-D68B-20C9-506DA7C32CBE}"/>
              </a:ext>
            </a:extLst>
          </p:cNvPr>
          <p:cNvSpPr/>
          <p:nvPr/>
        </p:nvSpPr>
        <p:spPr>
          <a:xfrm>
            <a:off x="0" y="-9761"/>
            <a:ext cx="60959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A84EF6-DFBF-0610-9D53-D6D1C6AFA951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FF3C-DE1F-D665-E35F-D436A8BC0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850" y="1261220"/>
            <a:ext cx="5595332" cy="49979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New and Improved MyAVS Featuring: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Streamlined Navigation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Cleaner Look and Feel</a:t>
            </a: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Simpler Social Media </a:t>
            </a:r>
            <a:r>
              <a:rPr lang="en-US" sz="1800" b="0" dirty="0">
                <a:ea typeface="Calibri" panose="020F0502020204030204" pitchFamily="34" charset="0"/>
              </a:rPr>
              <a:t>E</a:t>
            </a:r>
            <a:r>
              <a:rPr lang="en-US" sz="1800" b="0" dirty="0">
                <a:effectLst/>
                <a:ea typeface="Calibri" panose="020F0502020204030204" pitchFamily="34" charset="0"/>
              </a:rPr>
              <a:t>ngagement</a:t>
            </a:r>
          </a:p>
          <a:p>
            <a:pPr marL="0" indent="0">
              <a:buNone/>
            </a:pPr>
            <a:r>
              <a:rPr lang="en-US" sz="2200" b="1" dirty="0"/>
              <a:t>Login to MyAVS to: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Join or Renew Online - Print Receipts or Invoices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Maintain Your Profile - Add Your Photo, If Desired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Access and Print Membership Card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Reset Your Password or Request Your Username in</a:t>
            </a:r>
            <a:br>
              <a:rPr lang="en-US" sz="1800" b="0" dirty="0">
                <a:ea typeface="Calibri" panose="020F0502020204030204" pitchFamily="34" charset="0"/>
              </a:rPr>
            </a:br>
            <a:r>
              <a:rPr lang="en-US" sz="1800" b="0" dirty="0">
                <a:effectLst/>
                <a:ea typeface="Calibri" panose="020F0502020204030204" pitchFamily="34" charset="0"/>
              </a:rPr>
              <a:t>Real </a:t>
            </a:r>
            <a:r>
              <a:rPr lang="en-US" sz="1800" b="0" dirty="0">
                <a:ea typeface="Calibri" panose="020F0502020204030204" pitchFamily="34" charset="0"/>
              </a:rPr>
              <a:t>T</a:t>
            </a:r>
            <a:r>
              <a:rPr lang="en-US" sz="1800" b="0" dirty="0">
                <a:effectLst/>
                <a:ea typeface="Calibri" panose="020F0502020204030204" pitchFamily="34" charset="0"/>
              </a:rPr>
              <a:t>ime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a typeface="Calibri" panose="020F0502020204030204" pitchFamily="34" charset="0"/>
              </a:rPr>
              <a:t>View </a:t>
            </a:r>
            <a:r>
              <a:rPr lang="en-US" sz="1800" b="0" dirty="0">
                <a:effectLst/>
                <a:ea typeface="Calibri" panose="020F0502020204030204" pitchFamily="34" charset="0"/>
              </a:rPr>
              <a:t>New Member Tips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Access the Publications and Technical Libraries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Review Chapter and Division Affiliations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Look for the Latest Insurance and Long-Term Care Discounts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effectLst/>
                <a:ea typeface="Calibri" panose="020F0502020204030204" pitchFamily="34" charset="0"/>
              </a:rPr>
              <a:t>Purchase Official AVS Merchandise</a:t>
            </a:r>
          </a:p>
          <a:p>
            <a:pPr>
              <a:spcBef>
                <a:spcPts val="0"/>
              </a:spcBef>
            </a:pPr>
            <a:endParaRPr lang="en-US" sz="1800" b="0" dirty="0">
              <a:effectLst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b="0" dirty="0">
                <a:effectLst/>
                <a:ea typeface="Calibri" panose="020F0502020204030204" pitchFamily="34" charset="0"/>
              </a:rPr>
              <a:t>Features Coming in 2026: </a:t>
            </a:r>
            <a:br>
              <a:rPr lang="en-US" b="0" dirty="0">
                <a:effectLst/>
                <a:ea typeface="Calibri" panose="020F0502020204030204" pitchFamily="34" charset="0"/>
              </a:rPr>
            </a:br>
            <a:r>
              <a:rPr lang="en-US" b="0" dirty="0">
                <a:effectLst/>
                <a:ea typeface="Calibri" panose="020F0502020204030204" pitchFamily="34" charset="0"/>
              </a:rPr>
              <a:t>Online Communities + More </a:t>
            </a:r>
            <a:endParaRPr lang="en-US" b="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EDBB71-319C-F892-5B91-EE7B99BCF19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00666" y="2841649"/>
            <a:ext cx="5595333" cy="69259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/>
              <a:t>Your Portal to All </a:t>
            </a:r>
            <a:br>
              <a:rPr lang="en-US" dirty="0"/>
            </a:br>
            <a:r>
              <a:rPr lang="en-US" dirty="0"/>
              <a:t>AVS Member Benefits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8F9E74-B6AF-FA56-68F7-ACEF092A21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BASICS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1E9B6-2569-C826-077E-EC8A090358C9}"/>
              </a:ext>
            </a:extLst>
          </p:cNvPr>
          <p:cNvSpPr txBox="1"/>
          <p:nvPr/>
        </p:nvSpPr>
        <p:spPr>
          <a:xfrm>
            <a:off x="421953" y="3850150"/>
            <a:ext cx="384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Access MyAVS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82315E7-6513-2FE8-3E88-54C67566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997853" y="1413302"/>
            <a:ext cx="3401402" cy="8397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E89769D7-F2F6-B008-1CA8-DB9C87C77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51" y="1272758"/>
            <a:ext cx="1216152" cy="12299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E8FF0E-A089-4F1B-3BE5-D37B847A5C93}"/>
              </a:ext>
            </a:extLst>
          </p:cNvPr>
          <p:cNvSpPr txBox="1"/>
          <p:nvPr/>
        </p:nvSpPr>
        <p:spPr>
          <a:xfrm>
            <a:off x="2153751" y="5626946"/>
            <a:ext cx="2088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View This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Presentation</a:t>
            </a:r>
          </a:p>
        </p:txBody>
      </p:sp>
      <p:pic>
        <p:nvPicPr>
          <p:cNvPr id="17" name="Graphic 16" descr="Arrow: Slight curve with solid fill">
            <a:extLst>
              <a:ext uri="{FF2B5EF4-FFF2-40B4-BE49-F238E27FC236}">
                <a16:creationId xmlns:a16="http://schemas.microsoft.com/office/drawing/2014/main" id="{F4D7EC4F-5779-0467-0FD4-BA62CCB19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957500">
            <a:off x="2850182" y="3542577"/>
            <a:ext cx="1424653" cy="1035872"/>
          </a:xfrm>
          <a:prstGeom prst="rect">
            <a:avLst/>
          </a:prstGeom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0EF2C1E-C4B4-43A0-44AD-AB1872C0B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060" y="2841649"/>
            <a:ext cx="1371600" cy="1745132"/>
          </a:xfrm>
          <a:prstGeom prst="rect">
            <a:avLst/>
          </a:prstGeom>
        </p:spPr>
      </p:pic>
      <p:pic>
        <p:nvPicPr>
          <p:cNvPr id="19" name="Graphic 18" descr="Arrow: Slight curve with solid fill">
            <a:extLst>
              <a:ext uri="{FF2B5EF4-FFF2-40B4-BE49-F238E27FC236}">
                <a16:creationId xmlns:a16="http://schemas.microsoft.com/office/drawing/2014/main" id="{0CBCE96D-BB65-4A54-D78D-99E1D735C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398091">
            <a:off x="2195139" y="4806757"/>
            <a:ext cx="1424653" cy="1035872"/>
          </a:xfrm>
          <a:prstGeom prst="rect">
            <a:avLst/>
          </a:prstGeom>
        </p:spPr>
      </p:pic>
      <p:pic>
        <p:nvPicPr>
          <p:cNvPr id="15" name="Graphic 14" descr="Postit Notes with solid fill">
            <a:extLst>
              <a:ext uri="{FF2B5EF4-FFF2-40B4-BE49-F238E27FC236}">
                <a16:creationId xmlns:a16="http://schemas.microsoft.com/office/drawing/2014/main" id="{27BBF311-17AB-A0BC-5F5D-557FDC8B60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38422" y="4803110"/>
            <a:ext cx="914400" cy="914400"/>
          </a:xfrm>
          <a:prstGeom prst="rect">
            <a:avLst/>
          </a:prstGeom>
        </p:spPr>
      </p:pic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73291AD-5DA9-B774-0A9B-FCB0E3733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981" y="4621738"/>
            <a:ext cx="1280872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2990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Pitch Deck_tm66722518_Win32_JB_SL_v3" id="{5E663E60-9241-454F-9D79-FA28B6B8E2E6}" vid="{C89703AC-DCB6-4757-83A4-6B2EB7B7FA67}"/>
    </a:ext>
  </a:extLst>
</a:theme>
</file>

<file path=ppt/theme/theme2.xml><?xml version="1.0" encoding="utf-8"?>
<a:theme xmlns:a="http://schemas.openxmlformats.org/drawingml/2006/main" name="Office Them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LT_Template_ModernBoldSophisticated_MO -v5" id="{DF46818F-9661-49C4-BAE8-F3223317B502}" vid="{463BCE77-CCA7-43EE-ABCB-1B1D536A6602}"/>
    </a:ext>
  </a:ext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 CondensedBol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BE5F5AF-205E-4831-BA26-56FFCC051B5C}" vid="{9D65EBDF-6E54-45A9-86E4-0B0970A5966A}"/>
    </a:ext>
  </a:extLst>
</a:theme>
</file>

<file path=ppt/theme/theme6.xml><?xml version="1.0" encoding="utf-8"?>
<a:theme xmlns:a="http://schemas.openxmlformats.org/drawingml/2006/main" name="AVS 61 PPT Master">
  <a:themeElements>
    <a:clrScheme name="AVS 61 PPT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VS 61 PPT Mast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AVS 61 PPT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27BB2FEA2962429A97C6F968DCE690" ma:contentTypeVersion="8" ma:contentTypeDescription="Create a new document." ma:contentTypeScope="" ma:versionID="4409f7f3baec63ec5db39063841ecb71">
  <xsd:schema xmlns:xsd="http://www.w3.org/2001/XMLSchema" xmlns:xs="http://www.w3.org/2001/XMLSchema" xmlns:p="http://schemas.microsoft.com/office/2006/metadata/properties" xmlns:ns3="f9152643-0ad7-474a-af29-2a221c280aec" targetNamespace="http://schemas.microsoft.com/office/2006/metadata/properties" ma:root="true" ma:fieldsID="2d67f1bf828c36d52c6bfb35fd01bdc3" ns3:_="">
    <xsd:import namespace="f9152643-0ad7-474a-af29-2a221c280a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52643-0ad7-474a-af29-2a221c280a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152643-0ad7-474a-af29-2a221c280aec" xsi:nil="true"/>
  </documentManagement>
</p:properties>
</file>

<file path=customXml/itemProps1.xml><?xml version="1.0" encoding="utf-8"?>
<ds:datastoreItem xmlns:ds="http://schemas.openxmlformats.org/officeDocument/2006/customXml" ds:itemID="{14E227EF-BEDD-4C29-8503-49A4DE621E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152643-0ad7-474a-af29-2a221c280a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90580E-EE04-4E77-80B4-81C61697B8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9350A3-C510-4674-8F17-D82214A7EFE5}">
  <ds:schemaRefs>
    <ds:schemaRef ds:uri="http://www.w3.org/XML/1998/namespace"/>
    <ds:schemaRef ds:uri="http://purl.org/dc/elements/1.1/"/>
    <ds:schemaRef ds:uri="f9152643-0ad7-474a-af29-2a221c280aec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4298</TotalTime>
  <Words>1302</Words>
  <Application>Microsoft Office PowerPoint</Application>
  <PresentationFormat>Widescreen</PresentationFormat>
  <Paragraphs>234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Aptos</vt:lpstr>
      <vt:lpstr>Aptos Display</vt:lpstr>
      <vt:lpstr>Arial</vt:lpstr>
      <vt:lpstr>Arial Black</vt:lpstr>
      <vt:lpstr>Avenir Next LT Pro</vt:lpstr>
      <vt:lpstr>Bierstadt Display</vt:lpstr>
      <vt:lpstr>Bodoni MT</vt:lpstr>
      <vt:lpstr>Calibri</vt:lpstr>
      <vt:lpstr>Calibri Light</vt:lpstr>
      <vt:lpstr>Courier New</vt:lpstr>
      <vt:lpstr>Helvetica CondensedBold</vt:lpstr>
      <vt:lpstr>Segoe UI</vt:lpstr>
      <vt:lpstr>Source Sans Pro Light</vt:lpstr>
      <vt:lpstr>Speak Pro</vt:lpstr>
      <vt:lpstr>Times</vt:lpstr>
      <vt:lpstr>Times New Roman</vt:lpstr>
      <vt:lpstr>Wingdings</vt:lpstr>
      <vt:lpstr>Custom</vt:lpstr>
      <vt:lpstr>Office Theme</vt:lpstr>
      <vt:lpstr>Blank Presentation</vt:lpstr>
      <vt:lpstr>Custom Design</vt:lpstr>
      <vt:lpstr>1_Office Theme</vt:lpstr>
      <vt:lpstr>AVS 61 PPT Master</vt:lpstr>
      <vt:lpstr>AVS Social Media Platforms</vt:lpstr>
      <vt:lpstr>AVS Events &amp; Resources</vt:lpstr>
      <vt:lpstr>PowerPoint Presentation</vt:lpstr>
      <vt:lpstr>PowerPoint Presentation</vt:lpstr>
      <vt:lpstr>PowerPoint Presentation</vt:lpstr>
      <vt:lpstr>PowerPoint Presentation</vt:lpstr>
      <vt:lpstr>Join the AVS Community</vt:lpstr>
      <vt:lpstr>ABOUT AVS</vt:lpstr>
      <vt:lpstr>PowerPoint Presentation</vt:lpstr>
      <vt:lpstr>Stay  Informed</vt:lpstr>
      <vt:lpstr>AVS BENEFITS</vt:lpstr>
      <vt:lpstr>Awards &amp; Recognition</vt:lpstr>
      <vt:lpstr>Events &amp;  Activities</vt:lpstr>
      <vt:lpstr>Publications  Library</vt:lpstr>
      <vt:lpstr>Technical  Library</vt:lpstr>
      <vt:lpstr>Career  Services</vt:lpstr>
      <vt:lpstr>VOLUNTEER ORGANIZATION</vt:lpstr>
      <vt:lpstr>Get Involved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AVS Marketing and communications committee</dc:title>
  <dc:creator>Della</dc:creator>
  <cp:lastModifiedBy>Della Miller</cp:lastModifiedBy>
  <cp:revision>579</cp:revision>
  <dcterms:created xsi:type="dcterms:W3CDTF">2009-11-03T17:38:04Z</dcterms:created>
  <dcterms:modified xsi:type="dcterms:W3CDTF">2025-12-15T21:37:05Z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0x0101003E27BB2FEA2962429A97C6F968DCE690</vt:lpwstr>
  </property>
</Properties>
</file>