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4"/>
    <p:sldMasterId id="2147484048" r:id="rId5"/>
    <p:sldMasterId id="2147490874" r:id="rId6"/>
    <p:sldMasterId id="2147490876" r:id="rId7"/>
    <p:sldMasterId id="2147483648" r:id="rId8"/>
    <p:sldMasterId id="2147483674" r:id="rId9"/>
    <p:sldMasterId id="2147490951" r:id="rId10"/>
  </p:sldMasterIdLst>
  <p:notesMasterIdLst>
    <p:notesMasterId r:id="rId38"/>
  </p:notesMasterIdLst>
  <p:sldIdLst>
    <p:sldId id="333" r:id="rId11"/>
    <p:sldId id="351" r:id="rId12"/>
    <p:sldId id="350" r:id="rId13"/>
    <p:sldId id="352" r:id="rId14"/>
    <p:sldId id="337" r:id="rId15"/>
    <p:sldId id="353" r:id="rId16"/>
    <p:sldId id="354" r:id="rId17"/>
    <p:sldId id="355" r:id="rId18"/>
    <p:sldId id="356" r:id="rId19"/>
    <p:sldId id="343" r:id="rId20"/>
    <p:sldId id="344" r:id="rId21"/>
    <p:sldId id="357" r:id="rId22"/>
    <p:sldId id="305" r:id="rId23"/>
    <p:sldId id="319" r:id="rId24"/>
    <p:sldId id="318" r:id="rId25"/>
    <p:sldId id="328" r:id="rId26"/>
    <p:sldId id="312" r:id="rId27"/>
    <p:sldId id="320" r:id="rId28"/>
    <p:sldId id="346" r:id="rId29"/>
    <p:sldId id="332" r:id="rId30"/>
    <p:sldId id="321" r:id="rId31"/>
    <p:sldId id="323" r:id="rId32"/>
    <p:sldId id="347" r:id="rId33"/>
    <p:sldId id="348" r:id="rId34"/>
    <p:sldId id="349" r:id="rId35"/>
    <p:sldId id="358" r:id="rId36"/>
    <p:sldId id="359" r:id="rId3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F7B"/>
    <a:srgbClr val="FFFECA"/>
    <a:srgbClr val="CAE63D"/>
    <a:srgbClr val="FFFEDE"/>
    <a:srgbClr val="54C2F3"/>
    <a:srgbClr val="FABA20"/>
    <a:srgbClr val="808080"/>
    <a:srgbClr val="FFFEBD"/>
    <a:srgbClr val="76C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410B32-ACAD-4271-959B-0BC79B4D3097}" v="3" dt="2023-12-01T22:25:48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532" autoAdjust="0"/>
  </p:normalViewPr>
  <p:slideViewPr>
    <p:cSldViewPr>
      <p:cViewPr varScale="1">
        <p:scale>
          <a:sx n="78" d="100"/>
          <a:sy n="78" d="100"/>
        </p:scale>
        <p:origin x="85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8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EE13A-A7E3-47E5-A9D9-73B0203B3326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FEC4DCBE-EA5C-4276-9D0D-35454BE46443}">
      <dgm:prSet phldrT="[Text]"/>
      <dgm:spPr>
        <a:solidFill>
          <a:srgbClr val="7030A0">
            <a:alpha val="90000"/>
          </a:srgbClr>
        </a:solidFill>
        <a:ln>
          <a:solidFill>
            <a:srgbClr val="54C2F3"/>
          </a:solidFill>
        </a:ln>
      </dgm:spPr>
      <dgm:t>
        <a:bodyPr/>
        <a:lstStyle/>
        <a:p>
          <a:r>
            <a:rPr lang="en-US" dirty="0"/>
            <a:t>$135</a:t>
          </a:r>
        </a:p>
      </dgm:t>
    </dgm:pt>
    <dgm:pt modelId="{DA500112-5A43-45C7-AC22-B4B160855500}" type="parTrans" cxnId="{6EBA6A46-86AC-4695-A0EB-C6F387F1B42A}">
      <dgm:prSet/>
      <dgm:spPr/>
      <dgm:t>
        <a:bodyPr/>
        <a:lstStyle/>
        <a:p>
          <a:endParaRPr lang="en-US"/>
        </a:p>
      </dgm:t>
    </dgm:pt>
    <dgm:pt modelId="{37CA9530-007E-493C-8303-3319579330FB}" type="sibTrans" cxnId="{6EBA6A46-86AC-4695-A0EB-C6F387F1B42A}">
      <dgm:prSet/>
      <dgm:spPr/>
      <dgm:t>
        <a:bodyPr/>
        <a:lstStyle/>
        <a:p>
          <a:endParaRPr lang="en-US"/>
        </a:p>
      </dgm:t>
    </dgm:pt>
    <dgm:pt modelId="{38B37862-EB33-4B09-A594-65BE2E777997}">
      <dgm:prSet phldrT="[Text]"/>
      <dgm:spPr>
        <a:solidFill>
          <a:srgbClr val="FFFEDE">
            <a:alpha val="90000"/>
          </a:srgbClr>
        </a:solidFill>
      </dgm:spPr>
      <dgm:t>
        <a:bodyPr/>
        <a:lstStyle/>
        <a:p>
          <a:r>
            <a:rPr lang="en-US" b="0" dirty="0">
              <a:solidFill>
                <a:srgbClr val="54C2F3"/>
              </a:solidFill>
            </a:rPr>
            <a:t>Platinum Full</a:t>
          </a:r>
        </a:p>
      </dgm:t>
    </dgm:pt>
    <dgm:pt modelId="{B77F0074-FD29-4D32-8DD7-5494753B22BF}" type="parTrans" cxnId="{B96E892E-64E3-4819-990A-A8FAC3EACABA}">
      <dgm:prSet/>
      <dgm:spPr/>
      <dgm:t>
        <a:bodyPr/>
        <a:lstStyle/>
        <a:p>
          <a:endParaRPr lang="en-US"/>
        </a:p>
      </dgm:t>
    </dgm:pt>
    <dgm:pt modelId="{9EA88DC1-5325-4C64-B831-61F984065544}" type="sibTrans" cxnId="{B96E892E-64E3-4819-990A-A8FAC3EACABA}">
      <dgm:prSet/>
      <dgm:spPr/>
      <dgm:t>
        <a:bodyPr/>
        <a:lstStyle/>
        <a:p>
          <a:endParaRPr lang="en-US"/>
        </a:p>
      </dgm:t>
    </dgm:pt>
    <dgm:pt modelId="{38EBBE75-C6BB-463C-8F80-B28512AD0CC1}">
      <dgm:prSet phldrT="[Text]"/>
      <dgm:spPr>
        <a:ln>
          <a:solidFill>
            <a:srgbClr val="54C2F3"/>
          </a:solidFill>
        </a:ln>
      </dgm:spPr>
      <dgm:t>
        <a:bodyPr/>
        <a:lstStyle/>
        <a:p>
          <a:r>
            <a:rPr lang="en-US" dirty="0"/>
            <a:t>$40</a:t>
          </a:r>
        </a:p>
      </dgm:t>
    </dgm:pt>
    <dgm:pt modelId="{8FC05246-63EF-4752-A7C0-448379CE81B1}" type="parTrans" cxnId="{AF1E9181-3666-4369-A82E-A3B8338DDF4E}">
      <dgm:prSet/>
      <dgm:spPr/>
      <dgm:t>
        <a:bodyPr/>
        <a:lstStyle/>
        <a:p>
          <a:endParaRPr lang="en-US"/>
        </a:p>
      </dgm:t>
    </dgm:pt>
    <dgm:pt modelId="{AFB08508-B3F8-4C60-A4AC-A2DE9DC06323}" type="sibTrans" cxnId="{AF1E9181-3666-4369-A82E-A3B8338DDF4E}">
      <dgm:prSet/>
      <dgm:spPr/>
      <dgm:t>
        <a:bodyPr/>
        <a:lstStyle/>
        <a:p>
          <a:endParaRPr lang="en-US"/>
        </a:p>
      </dgm:t>
    </dgm:pt>
    <dgm:pt modelId="{65BB8D9E-8C15-4E9E-950A-71D01B76CFDF}">
      <dgm:prSet phldrT="[Text]"/>
      <dgm:spPr>
        <a:solidFill>
          <a:srgbClr val="FFFEDE">
            <a:alpha val="90000"/>
          </a:srgbClr>
        </a:solidFill>
      </dgm:spPr>
      <dgm:t>
        <a:bodyPr/>
        <a:lstStyle/>
        <a:p>
          <a:r>
            <a:rPr lang="en-US" dirty="0">
              <a:solidFill>
                <a:srgbClr val="54C2F3"/>
              </a:solidFill>
            </a:rPr>
            <a:t>Platinum Student</a:t>
          </a:r>
        </a:p>
      </dgm:t>
    </dgm:pt>
    <dgm:pt modelId="{92AFDCE3-1005-4AA9-8C6F-DEDFE244895F}" type="parTrans" cxnId="{96154139-3751-4F4B-B6EC-70A77D570E39}">
      <dgm:prSet/>
      <dgm:spPr/>
      <dgm:t>
        <a:bodyPr/>
        <a:lstStyle/>
        <a:p>
          <a:endParaRPr lang="en-US"/>
        </a:p>
      </dgm:t>
    </dgm:pt>
    <dgm:pt modelId="{C63AC27F-4874-4A7E-989A-A3E0BCC35039}" type="sibTrans" cxnId="{96154139-3751-4F4B-B6EC-70A77D570E39}">
      <dgm:prSet/>
      <dgm:spPr/>
      <dgm:t>
        <a:bodyPr/>
        <a:lstStyle/>
        <a:p>
          <a:endParaRPr lang="en-US"/>
        </a:p>
      </dgm:t>
    </dgm:pt>
    <dgm:pt modelId="{317EFAF7-A11B-4E8C-A079-8542944BBB45}" type="pres">
      <dgm:prSet presAssocID="{EF6EE13A-A7E3-47E5-A9D9-73B0203B3326}" presName="Name0" presStyleCnt="0">
        <dgm:presLayoutVars>
          <dgm:dir/>
          <dgm:animLvl val="lvl"/>
          <dgm:resizeHandles val="exact"/>
        </dgm:presLayoutVars>
      </dgm:prSet>
      <dgm:spPr/>
    </dgm:pt>
    <dgm:pt modelId="{78F49C05-2292-4DE5-8F93-5B625537E4B2}" type="pres">
      <dgm:prSet presAssocID="{FEC4DCBE-EA5C-4276-9D0D-35454BE46443}" presName="linNode" presStyleCnt="0"/>
      <dgm:spPr/>
    </dgm:pt>
    <dgm:pt modelId="{600EADCA-A979-4668-BB72-1A7F15CEC79E}" type="pres">
      <dgm:prSet presAssocID="{FEC4DCBE-EA5C-4276-9D0D-35454BE4644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522B5A74-213E-4FB6-9D26-B4C2E9604684}" type="pres">
      <dgm:prSet presAssocID="{FEC4DCBE-EA5C-4276-9D0D-35454BE46443}" presName="descendantText" presStyleLbl="alignAccFollowNode1" presStyleIdx="0" presStyleCnt="2">
        <dgm:presLayoutVars>
          <dgm:bulletEnabled val="1"/>
        </dgm:presLayoutVars>
      </dgm:prSet>
      <dgm:spPr/>
    </dgm:pt>
    <dgm:pt modelId="{4DD3B43B-9707-4578-BF21-2E37CDE993D3}" type="pres">
      <dgm:prSet presAssocID="{37CA9530-007E-493C-8303-3319579330FB}" presName="sp" presStyleCnt="0"/>
      <dgm:spPr/>
    </dgm:pt>
    <dgm:pt modelId="{298A5EAB-5D59-4F80-8D62-6490EB226A40}" type="pres">
      <dgm:prSet presAssocID="{38EBBE75-C6BB-463C-8F80-B28512AD0CC1}" presName="linNode" presStyleCnt="0"/>
      <dgm:spPr/>
    </dgm:pt>
    <dgm:pt modelId="{5769B9F1-18EF-45EF-BD7D-528D2FCD6469}" type="pres">
      <dgm:prSet presAssocID="{38EBBE75-C6BB-463C-8F80-B28512AD0CC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8337713A-DF85-4BE1-A2A1-3B1B82043430}" type="pres">
      <dgm:prSet presAssocID="{38EBBE75-C6BB-463C-8F80-B28512AD0CC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C7348913-86F0-48BF-B20D-ED1177D89B20}" type="presOf" srcId="{EF6EE13A-A7E3-47E5-A9D9-73B0203B3326}" destId="{317EFAF7-A11B-4E8C-A079-8542944BBB45}" srcOrd="0" destOrd="0" presId="urn:microsoft.com/office/officeart/2005/8/layout/vList5"/>
    <dgm:cxn modelId="{73A9C619-67DE-4550-87EE-53694BD0C38C}" type="presOf" srcId="{38B37862-EB33-4B09-A594-65BE2E777997}" destId="{522B5A74-213E-4FB6-9D26-B4C2E9604684}" srcOrd="0" destOrd="0" presId="urn:microsoft.com/office/officeart/2005/8/layout/vList5"/>
    <dgm:cxn modelId="{11D0CF1E-DEA5-4E22-BC7A-9EF7FDF67B58}" type="presOf" srcId="{65BB8D9E-8C15-4E9E-950A-71D01B76CFDF}" destId="{8337713A-DF85-4BE1-A2A1-3B1B82043430}" srcOrd="0" destOrd="0" presId="urn:microsoft.com/office/officeart/2005/8/layout/vList5"/>
    <dgm:cxn modelId="{28F6A523-8322-40C1-A86D-B21037C111CD}" type="presOf" srcId="{38EBBE75-C6BB-463C-8F80-B28512AD0CC1}" destId="{5769B9F1-18EF-45EF-BD7D-528D2FCD6469}" srcOrd="0" destOrd="0" presId="urn:microsoft.com/office/officeart/2005/8/layout/vList5"/>
    <dgm:cxn modelId="{B96E892E-64E3-4819-990A-A8FAC3EACABA}" srcId="{FEC4DCBE-EA5C-4276-9D0D-35454BE46443}" destId="{38B37862-EB33-4B09-A594-65BE2E777997}" srcOrd="0" destOrd="0" parTransId="{B77F0074-FD29-4D32-8DD7-5494753B22BF}" sibTransId="{9EA88DC1-5325-4C64-B831-61F984065544}"/>
    <dgm:cxn modelId="{96154139-3751-4F4B-B6EC-70A77D570E39}" srcId="{38EBBE75-C6BB-463C-8F80-B28512AD0CC1}" destId="{65BB8D9E-8C15-4E9E-950A-71D01B76CFDF}" srcOrd="0" destOrd="0" parTransId="{92AFDCE3-1005-4AA9-8C6F-DEDFE244895F}" sibTransId="{C63AC27F-4874-4A7E-989A-A3E0BCC35039}"/>
    <dgm:cxn modelId="{6EBA6A46-86AC-4695-A0EB-C6F387F1B42A}" srcId="{EF6EE13A-A7E3-47E5-A9D9-73B0203B3326}" destId="{FEC4DCBE-EA5C-4276-9D0D-35454BE46443}" srcOrd="0" destOrd="0" parTransId="{DA500112-5A43-45C7-AC22-B4B160855500}" sibTransId="{37CA9530-007E-493C-8303-3319579330FB}"/>
    <dgm:cxn modelId="{AF1E9181-3666-4369-A82E-A3B8338DDF4E}" srcId="{EF6EE13A-A7E3-47E5-A9D9-73B0203B3326}" destId="{38EBBE75-C6BB-463C-8F80-B28512AD0CC1}" srcOrd="1" destOrd="0" parTransId="{8FC05246-63EF-4752-A7C0-448379CE81B1}" sibTransId="{AFB08508-B3F8-4C60-A4AC-A2DE9DC06323}"/>
    <dgm:cxn modelId="{274C9BD6-D3EB-4C6F-8405-8D0A0F1D5B92}" type="presOf" srcId="{FEC4DCBE-EA5C-4276-9D0D-35454BE46443}" destId="{600EADCA-A979-4668-BB72-1A7F15CEC79E}" srcOrd="0" destOrd="0" presId="urn:microsoft.com/office/officeart/2005/8/layout/vList5"/>
    <dgm:cxn modelId="{39535A5F-AED1-4B2E-A816-7DD12CC6EC9B}" type="presParOf" srcId="{317EFAF7-A11B-4E8C-A079-8542944BBB45}" destId="{78F49C05-2292-4DE5-8F93-5B625537E4B2}" srcOrd="0" destOrd="0" presId="urn:microsoft.com/office/officeart/2005/8/layout/vList5"/>
    <dgm:cxn modelId="{5A6177E9-E58E-4F36-AA1C-BE17ECD48036}" type="presParOf" srcId="{78F49C05-2292-4DE5-8F93-5B625537E4B2}" destId="{600EADCA-A979-4668-BB72-1A7F15CEC79E}" srcOrd="0" destOrd="0" presId="urn:microsoft.com/office/officeart/2005/8/layout/vList5"/>
    <dgm:cxn modelId="{76ABB709-6638-41E2-921F-1F8CE8D01DCB}" type="presParOf" srcId="{78F49C05-2292-4DE5-8F93-5B625537E4B2}" destId="{522B5A74-213E-4FB6-9D26-B4C2E9604684}" srcOrd="1" destOrd="0" presId="urn:microsoft.com/office/officeart/2005/8/layout/vList5"/>
    <dgm:cxn modelId="{D45021FF-1738-49BD-8F63-ABEC2FF9F359}" type="presParOf" srcId="{317EFAF7-A11B-4E8C-A079-8542944BBB45}" destId="{4DD3B43B-9707-4578-BF21-2E37CDE993D3}" srcOrd="1" destOrd="0" presId="urn:microsoft.com/office/officeart/2005/8/layout/vList5"/>
    <dgm:cxn modelId="{4906424D-2B53-4365-9EE9-D903E9732E41}" type="presParOf" srcId="{317EFAF7-A11B-4E8C-A079-8542944BBB45}" destId="{298A5EAB-5D59-4F80-8D62-6490EB226A40}" srcOrd="2" destOrd="0" presId="urn:microsoft.com/office/officeart/2005/8/layout/vList5"/>
    <dgm:cxn modelId="{57F6ECC1-033A-467E-A3C2-20488B786F4F}" type="presParOf" srcId="{298A5EAB-5D59-4F80-8D62-6490EB226A40}" destId="{5769B9F1-18EF-45EF-BD7D-528D2FCD6469}" srcOrd="0" destOrd="0" presId="urn:microsoft.com/office/officeart/2005/8/layout/vList5"/>
    <dgm:cxn modelId="{CEBDC4B4-DF5D-44B7-9080-7DBB0E7E6F63}" type="presParOf" srcId="{298A5EAB-5D59-4F80-8D62-6490EB226A40}" destId="{8337713A-DF85-4BE1-A2A1-3B1B820434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B5A74-213E-4FB6-9D26-B4C2E9604684}">
      <dsp:nvSpPr>
        <dsp:cNvPr id="0" name=""/>
        <dsp:cNvSpPr/>
      </dsp:nvSpPr>
      <dsp:spPr>
        <a:xfrm rot="5400000">
          <a:off x="4432765" y="-1865812"/>
          <a:ext cx="564981" cy="4437888"/>
        </a:xfrm>
        <a:prstGeom prst="round2SameRect">
          <a:avLst/>
        </a:prstGeom>
        <a:solidFill>
          <a:srgbClr val="FFFEDE">
            <a:alpha val="90000"/>
          </a:srgb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kern="1200" dirty="0">
              <a:solidFill>
                <a:srgbClr val="54C2F3"/>
              </a:solidFill>
            </a:rPr>
            <a:t>Platinum Full</a:t>
          </a:r>
        </a:p>
      </dsp:txBody>
      <dsp:txXfrm rot="-5400000">
        <a:off x="2496312" y="98221"/>
        <a:ext cx="4410308" cy="509821"/>
      </dsp:txXfrm>
    </dsp:sp>
    <dsp:sp modelId="{600EADCA-A979-4668-BB72-1A7F15CEC79E}">
      <dsp:nvSpPr>
        <dsp:cNvPr id="0" name=""/>
        <dsp:cNvSpPr/>
      </dsp:nvSpPr>
      <dsp:spPr>
        <a:xfrm>
          <a:off x="0" y="17"/>
          <a:ext cx="2496312" cy="706226"/>
        </a:xfrm>
        <a:prstGeom prst="roundRect">
          <a:avLst/>
        </a:prstGeom>
        <a:solidFill>
          <a:srgbClr val="7030A0">
            <a:alpha val="90000"/>
          </a:srgbClr>
        </a:solidFill>
        <a:ln w="25400" cap="flat" cmpd="sng" algn="ctr">
          <a:solidFill>
            <a:srgbClr val="54C2F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$135</a:t>
          </a:r>
        </a:p>
      </dsp:txBody>
      <dsp:txXfrm>
        <a:off x="34475" y="34492"/>
        <a:ext cx="2427362" cy="637276"/>
      </dsp:txXfrm>
    </dsp:sp>
    <dsp:sp modelId="{8337713A-DF85-4BE1-A2A1-3B1B82043430}">
      <dsp:nvSpPr>
        <dsp:cNvPr id="0" name=""/>
        <dsp:cNvSpPr/>
      </dsp:nvSpPr>
      <dsp:spPr>
        <a:xfrm rot="5400000">
          <a:off x="4432765" y="-1124275"/>
          <a:ext cx="564981" cy="4437888"/>
        </a:xfrm>
        <a:prstGeom prst="round2SameRect">
          <a:avLst/>
        </a:prstGeom>
        <a:solidFill>
          <a:srgbClr val="FFFEDE">
            <a:alpha val="90000"/>
          </a:srgb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rgbClr val="54C2F3"/>
              </a:solidFill>
            </a:rPr>
            <a:t>Platinum Student</a:t>
          </a:r>
        </a:p>
      </dsp:txBody>
      <dsp:txXfrm rot="-5400000">
        <a:off x="2496312" y="839758"/>
        <a:ext cx="4410308" cy="509821"/>
      </dsp:txXfrm>
    </dsp:sp>
    <dsp:sp modelId="{5769B9F1-18EF-45EF-BD7D-528D2FCD6469}">
      <dsp:nvSpPr>
        <dsp:cNvPr id="0" name=""/>
        <dsp:cNvSpPr/>
      </dsp:nvSpPr>
      <dsp:spPr>
        <a:xfrm>
          <a:off x="0" y="741555"/>
          <a:ext cx="2496312" cy="70622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rgbClr val="54C2F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$40</a:t>
          </a:r>
        </a:p>
      </dsp:txBody>
      <dsp:txXfrm>
        <a:off x="34475" y="776030"/>
        <a:ext cx="2427362" cy="637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660CC-13E1-4B79-9644-592F6A0BD290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13F60-73E5-4D3B-A560-8077FC1DDE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7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857D3-D3E9-4449-88B5-A53CEB53BBEF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0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857D3-D3E9-4449-88B5-A53CEB53BBEF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02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857D3-D3E9-4449-88B5-A53CEB53BBEF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54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075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39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3F60-73E5-4D3B-A560-8077FC1DDE9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61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3F60-73E5-4D3B-A560-8077FC1DDE9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6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2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CFA5A-B23A-48B9-B67D-3E41EFE50D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6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9E63D4-D767-34C6-B00D-C92BF1DDE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" y="0"/>
            <a:ext cx="12192000" cy="12065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721DDDE-17C4-51ED-1A34-7CD67FEF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169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FAC60-A826-DB1E-4FCC-924D65C34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18259-E1CF-9B9F-8B38-4E59D2772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955E-92AB-ACD7-44F5-1AFC0422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41D55-02D4-F477-838D-3A1578EB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7D3EE-57B5-C341-B7A3-58A797FD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27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6F7D-0FD3-B094-127C-C83B6862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83F99-F29D-065F-7D09-6589A806C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EDACA-F168-6D2A-256B-6B5D9810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F5B63-078B-FADF-3F6B-6C6B9636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731BC-BE42-5973-0817-4B9B8AC9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56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9B27-9AA5-EC7D-0E09-7AA427C3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F08FB-402A-5DAD-CFFB-08FCAEE2A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098C7-2338-75E7-648C-F2BE68C71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C548-277F-0953-12BF-793BA4AE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6C5B5-071D-0C68-8B77-83FE8659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9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849CF-F6EE-5858-36D9-7415E9F4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279CB-A51D-975F-B4BA-1FD631F9F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AECF5-2234-3907-0DE8-3531AD5B5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477FB-582F-6729-8385-82CBC9CA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038A0-D026-8C73-F280-25DB1277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D71CA-EA6F-1A68-4389-CDBF4F7E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1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94458-0A92-49E8-F095-19427B66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25F27-C2D8-4739-3936-54068D88A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4414E-56CE-6AD3-2F8D-C4979B1F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8D256-CC48-7C63-A61C-DDBC55EEF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BE6BBA-49BE-972D-D2D8-7FF45E42D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9A067F-A71E-A023-669C-976477DF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BBAE2D-31B7-599F-A2E8-F7DF20DE6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0BC90-87B3-3625-C701-1AA2A22B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33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874E-92AC-A1D6-65F2-F3869AA64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BFD16B-5BE4-0650-1EE8-ECF13258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B1183-DFAE-318A-E7FF-B59F57DF2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7A9C7-E976-36AE-CE25-B1B1C898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16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C79B6-31BC-83AC-3DB9-36662832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FA882-F5FE-D917-3732-725DDE2D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8A4B1-9440-087C-F527-F6FF0C01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61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0D10-62F3-7CD2-D27F-0DB9E07D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0A03-86DC-BF37-30D6-CF2BCBFC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4F762-0862-1FD9-DF46-F8EC3B636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AAE1C-D780-6872-325E-CBFD906D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200BA-4BD5-2CCF-1308-F7AF7412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9F649-D53C-87BD-6A79-5B1F2859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CFA5A-B23A-48B9-B67D-3E41EFE50D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7017A-E4EF-FDFB-3902-1AD52267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D52430-9E69-BD78-DA4C-D9802556B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6E999-42F5-CABD-4C04-465701B46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23AFF-302B-65C9-797C-70107382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70DB4-24DB-0D68-8EA4-AD555FB4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665C8-2FE4-8281-A217-D7FE2633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52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539F-815F-7DD1-A737-7BC05B93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A8F74-26F4-3A55-FA7F-B2FAA4373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4778D-935E-5519-2369-CBD6B645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52056-510C-7362-E364-9673E319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34847-78AA-C7E2-4FCC-F12DBE58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70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366DD1-821C-A8EE-30CA-A854803549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F0E9D-6D03-845C-DB9B-6F8D3B0C8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15BAB-9B25-F591-AD20-55CDFC7E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565F9-5AA2-991D-4DF4-B3D05583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430C5-C025-30AB-9FA3-FAF03A81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6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gold specks&#10;&#10;Description automatically generated">
            <a:extLst>
              <a:ext uri="{FF2B5EF4-FFF2-40B4-BE49-F238E27FC236}">
                <a16:creationId xmlns:a16="http://schemas.microsoft.com/office/drawing/2014/main" id="{B141A895-F24A-0220-8E9B-E66C14288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rown swirls&#10;&#10;Description automatically generated">
            <a:extLst>
              <a:ext uri="{FF2B5EF4-FFF2-40B4-BE49-F238E27FC236}">
                <a16:creationId xmlns:a16="http://schemas.microsoft.com/office/drawing/2014/main" id="{1799606D-554F-A854-EFB8-C96436EEC9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4D224F"/>
          </a:solidFill>
        </p:spPr>
      </p:pic>
    </p:spTree>
    <p:extLst>
      <p:ext uri="{BB962C8B-B14F-4D97-AF65-F5344CB8AC3E}">
        <p14:creationId xmlns:p14="http://schemas.microsoft.com/office/powerpoint/2010/main" val="32746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8151" y="1100252"/>
            <a:ext cx="3878967" cy="1536580"/>
          </a:xfr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4" y="2041910"/>
            <a:ext cx="4361941" cy="3122935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r>
              <a:rPr lang="en-US" i="1" dirty="0">
                <a:cs typeface="Segoe UI" panose="020B0502040204020203" pitchFamily="34" charset="0"/>
              </a:rPr>
              <a:t>10 Divisions</a:t>
            </a:r>
          </a:p>
          <a:p>
            <a:r>
              <a:rPr lang="en-US" i="1" dirty="0">
                <a:cs typeface="Segoe UI" panose="020B0502040204020203" pitchFamily="34" charset="0"/>
              </a:rPr>
              <a:t>4 Technical Groups</a:t>
            </a:r>
          </a:p>
          <a:p>
            <a:r>
              <a:rPr lang="en-US" i="1" dirty="0">
                <a:cs typeface="Segoe UI" panose="020B0502040204020203" pitchFamily="34" charset="0"/>
              </a:rPr>
              <a:t>16 Regional Chapters</a:t>
            </a:r>
          </a:p>
          <a:p>
            <a:r>
              <a:rPr lang="en-US" i="1" dirty="0">
                <a:cs typeface="Segoe UI" panose="020B0502040204020203" pitchFamily="34" charset="0"/>
              </a:rPr>
              <a:t>2 International Chapters</a:t>
            </a:r>
          </a:p>
          <a:p>
            <a:r>
              <a:rPr lang="en-US" i="1" dirty="0">
                <a:cs typeface="Segoe UI" panose="020B0502040204020203" pitchFamily="34" charset="0"/>
              </a:rPr>
              <a:t>9 International Affiliates</a:t>
            </a:r>
          </a:p>
          <a:p>
            <a:r>
              <a:rPr lang="en-US" i="1" dirty="0">
                <a:cs typeface="Segoe UI" panose="020B0502040204020203" pitchFamily="34" charset="0"/>
              </a:rPr>
              <a:t>7 Student Chapters</a:t>
            </a:r>
          </a:p>
          <a:p>
            <a:r>
              <a:rPr lang="en-US" i="1" dirty="0">
                <a:cs typeface="Segoe UI" panose="020B0502040204020203" pitchFamily="34" charset="0"/>
              </a:rPr>
              <a:t>5-8 Focus Topics/Symposium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20787" y="2679724"/>
            <a:ext cx="5076331" cy="692595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361685" y="792945"/>
            <a:ext cx="18288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8007" y="908244"/>
            <a:ext cx="1476157" cy="328893"/>
          </a:xfrm>
        </p:spPr>
        <p:txBody>
          <a:bodyPr>
            <a:normAutofit/>
          </a:bodyPr>
          <a:lstStyle>
            <a:lvl1pPr marL="0" indent="0" algn="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6249320" cy="1536580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DF16B7-5CC6-0A02-BA12-704748D23998}"/>
              </a:ext>
            </a:extLst>
          </p:cNvPr>
          <p:cNvCxnSpPr>
            <a:cxnSpLocks/>
          </p:cNvCxnSpPr>
          <p:nvPr userDrawn="1"/>
        </p:nvCxnSpPr>
        <p:spPr>
          <a:xfrm>
            <a:off x="9997440" y="792945"/>
            <a:ext cx="219456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684C4FA7-55B8-745C-7414-C877141CF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38007" y="908244"/>
            <a:ext cx="1476157" cy="328893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500" y="430044"/>
            <a:ext cx="5534144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 descr="background_10x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67" y="-3175"/>
            <a:ext cx="1220893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5201" y="1676400"/>
            <a:ext cx="103589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084" y="2362200"/>
            <a:ext cx="1036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32001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FE9945-B33E-4891-8884-4FAC8E31D50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xStyles>
    <p:titleStyle>
      <a:lvl1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2pPr>
      <a:lvl3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3pPr>
      <a:lvl4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4pPr>
      <a:lvl5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5pPr>
      <a:lvl6pPr marL="4572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6pPr>
      <a:lvl7pPr marL="9144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7pPr>
      <a:lvl8pPr marL="13716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8pPr>
      <a:lvl9pPr marL="18288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FABA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CC6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D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D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 descr="background_10x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67" y="-3175"/>
            <a:ext cx="1220893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5201" y="1676400"/>
            <a:ext cx="103589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084" y="2362200"/>
            <a:ext cx="1036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32001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FE9945-B33E-4891-8884-4FAC8E31D50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</p:sldLayoutIdLst>
  <p:txStyles>
    <p:titleStyle>
      <a:lvl1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2pPr>
      <a:lvl3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3pPr>
      <a:lvl4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4pPr>
      <a:lvl5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5pPr>
      <a:lvl6pPr marL="4572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6pPr>
      <a:lvl7pPr marL="9144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7pPr>
      <a:lvl8pPr marL="13716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8pPr>
      <a:lvl9pPr marL="18288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FABA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CC6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D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D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2B29CA7D-EA5A-963E-C12B-163D558D0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981200"/>
            <a:ext cx="10363200" cy="4114800"/>
          </a:xfrm>
          <a:prstGeom prst="rect">
            <a:avLst/>
          </a:prstGeom>
          <a:noFill/>
          <a:ln>
            <a:noFill/>
          </a:ln>
          <a:effectLst>
            <a:outerShdw dist="41201" dir="2786325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320FD85-CFF1-03E7-3795-0FBF2703E4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634E32C-AC07-2F56-B76C-1037482DA7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E23D8B-B766-E5FF-F23D-C1C45A9B7C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D48AF7D6-847D-45D9-82F3-4662A0D3A947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1A5B64-5CE1-760D-503A-7F8C03961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68375" y="838200"/>
            <a:ext cx="10358438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A449C"/>
              </a:gs>
              <a:gs pos="41000">
                <a:srgbClr val="002E69"/>
              </a:gs>
              <a:gs pos="100000">
                <a:srgbClr val="6093CD"/>
              </a:gs>
            </a:gsLst>
            <a:path path="rect">
              <a:fillToRect l="50000" t="50000" r="50000" b="50000"/>
            </a:path>
          </a:gradFill>
          <a:ln w="25400">
            <a:solidFill>
              <a:srgbClr val="6093CD"/>
            </a:solidFill>
            <a:round/>
            <a:headEnd/>
            <a:tailEnd/>
          </a:ln>
          <a:effectLst>
            <a:outerShdw dist="76199" dir="2700000" algn="ctr" rotWithShape="0">
              <a:srgbClr val="808080">
                <a:alpha val="2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50" r:id="rId1"/>
    <p:sldLayoutId id="2147490873" r:id="rId2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  <p:txStyles>
    <p:titleStyle>
      <a:lvl1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2pPr>
      <a:lvl3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3pPr>
      <a:lvl4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4pPr>
      <a:lvl5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5pPr>
      <a:lvl6pPr marL="4572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6pPr>
      <a:lvl7pPr marL="9144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7pPr>
      <a:lvl8pPr marL="13716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8pPr>
      <a:lvl9pPr marL="18288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>
          <a:solidFill>
            <a:srgbClr val="FFD16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800">
          <a:solidFill>
            <a:srgbClr val="78C7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DBCFF"/>
        </a:buClr>
        <a:buFont typeface="Wingdings" panose="05000000000000000000" pitchFamily="2" charset="2"/>
        <a:buChar char="§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rgbClr val="D8E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2/6/2025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90877" r:id="rId3"/>
    <p:sldLayoutId id="214748365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 descr="background_10x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67" y="-3175"/>
            <a:ext cx="1220893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5201" y="1676400"/>
            <a:ext cx="103589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084" y="2362200"/>
            <a:ext cx="1036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32001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FE9945-B33E-4891-8884-4FAC8E31D50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5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2pPr>
      <a:lvl3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3pPr>
      <a:lvl4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4pPr>
      <a:lvl5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5pPr>
      <a:lvl6pPr marL="457200"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6pPr>
      <a:lvl7pPr marL="914400"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7pPr>
      <a:lvl8pPr marL="1371600"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8pPr>
      <a:lvl9pPr marL="1828800"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FABA2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FFCC66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FFFFD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FFFFD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558C6-608D-071B-C069-17C0747B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DD698-E69B-5EB4-B1B8-F2AC9BCAA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AF080-2992-F188-88F1-D9C43B642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5E1175-9AB8-4890-9CCC-CBB37AFD1C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D19DE-2CC4-129F-8429-E996FBBDD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556BC-CCE3-D328-76CB-2CB1127EB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59A582-9C92-49AF-B033-A9853625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0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52" r:id="rId1"/>
    <p:sldLayoutId id="2147490953" r:id="rId2"/>
    <p:sldLayoutId id="2147490954" r:id="rId3"/>
    <p:sldLayoutId id="2147490955" r:id="rId4"/>
    <p:sldLayoutId id="2147490956" r:id="rId5"/>
    <p:sldLayoutId id="2147490957" r:id="rId6"/>
    <p:sldLayoutId id="2147490958" r:id="rId7"/>
    <p:sldLayoutId id="2147490959" r:id="rId8"/>
    <p:sldLayoutId id="2147490960" r:id="rId9"/>
    <p:sldLayoutId id="2147490961" r:id="rId10"/>
    <p:sldLayoutId id="2147490962" r:id="rId11"/>
    <p:sldLayoutId id="21474909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s://www.publicdomainpictures.net/view-image.php?image=239703&amp;picture=pronajem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png"/><Relationship Id="rId2" Type="http://schemas.openxmlformats.org/officeDocument/2006/relationships/video" Target="https://www.youtube.com/embed/xUAboGKzXH0" TargetMode="External"/><Relationship Id="rId1" Type="http://schemas.openxmlformats.org/officeDocument/2006/relationships/video" Target="https://www.youtube.com/embed/IrCZxDmqEHo" TargetMode="Externa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rXCHEsFXHI?feature=oembed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Relationship Id="rId9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75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76.png"/><Relationship Id="rId10" Type="http://schemas.openxmlformats.org/officeDocument/2006/relationships/image" Target="../media/image54.jpg"/><Relationship Id="rId4" Type="http://schemas.openxmlformats.org/officeDocument/2006/relationships/image" Target="../media/image80.png"/><Relationship Id="rId9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mip9DITiK8?feature=oembed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openxmlformats.org/officeDocument/2006/relationships/image" Target="../media/image18.svg"/><Relationship Id="rId4" Type="http://schemas.openxmlformats.org/officeDocument/2006/relationships/image" Target="../media/image11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9.png"/><Relationship Id="rId7" Type="http://schemas.openxmlformats.org/officeDocument/2006/relationships/image" Target="../media/image51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39.svg"/><Relationship Id="rId10" Type="http://schemas.openxmlformats.org/officeDocument/2006/relationships/image" Target="../media/image54.jpg"/><Relationship Id="rId4" Type="http://schemas.openxmlformats.org/officeDocument/2006/relationships/image" Target="../media/image38.png"/><Relationship Id="rId9" Type="http://schemas.openxmlformats.org/officeDocument/2006/relationships/image" Target="../media/image5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AVS BASICS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9BBFAA-ECE3-46DC-A227-38CCA1EED110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1479214" y="2697728"/>
            <a:ext cx="3256674" cy="499493"/>
          </a:xfrm>
        </p:spPr>
        <p:txBody>
          <a:bodyPr/>
          <a:lstStyle/>
          <a:p>
            <a:r>
              <a:rPr lang="en-US" dirty="0"/>
              <a:t>About AVS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AC0E371-764C-41CA-9680-267350C7EE1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009198" y="2697728"/>
            <a:ext cx="3256674" cy="499493"/>
          </a:xfrm>
        </p:spPr>
        <p:txBody>
          <a:bodyPr/>
          <a:lstStyle/>
          <a:p>
            <a:r>
              <a:rPr lang="en-US" dirty="0"/>
              <a:t>MyAVS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5712C8D-157C-4EF1-B565-889F5684F1B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17889" y="2758520"/>
            <a:ext cx="3256674" cy="499493"/>
          </a:xfrm>
        </p:spPr>
        <p:txBody>
          <a:bodyPr/>
          <a:lstStyle/>
          <a:p>
            <a:r>
              <a:rPr lang="en-US" dirty="0"/>
              <a:t>Stay Informed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88B3941-E817-44DE-8D5A-DCA0DAB6182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479214" y="4968737"/>
            <a:ext cx="3256674" cy="499493"/>
          </a:xfrm>
        </p:spPr>
        <p:txBody>
          <a:bodyPr/>
          <a:lstStyle/>
          <a:p>
            <a:r>
              <a:rPr lang="en-US" dirty="0"/>
              <a:t>E-mail Lists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0613223-43E0-4B37-AFB8-C0C5F47750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009197" y="4968737"/>
            <a:ext cx="3580023" cy="499493"/>
          </a:xfrm>
        </p:spPr>
        <p:txBody>
          <a:bodyPr/>
          <a:lstStyle/>
          <a:p>
            <a:r>
              <a:rPr lang="en-US" dirty="0"/>
              <a:t>Newsletters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C4E060E-0CFB-411A-B226-CDA34970328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556938" y="4968737"/>
            <a:ext cx="3256674" cy="499493"/>
          </a:xfrm>
        </p:spPr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36BA5EA-18C4-4263-BDB0-C57CB168D0A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479214" y="3121292"/>
            <a:ext cx="3256674" cy="499493"/>
          </a:xfrm>
        </p:spPr>
        <p:txBody>
          <a:bodyPr>
            <a:noAutofit/>
          </a:bodyPr>
          <a:lstStyle/>
          <a:p>
            <a:r>
              <a:rPr lang="en-US" dirty="0"/>
              <a:t>Governance</a:t>
            </a:r>
            <a:br>
              <a:rPr lang="en-US" dirty="0"/>
            </a:br>
            <a:r>
              <a:rPr lang="en-US" dirty="0"/>
              <a:t>Chapters, Groups, and Divisions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F05205-BC24-4284-BB47-960282D011E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5080222" y="3121292"/>
            <a:ext cx="3256674" cy="727915"/>
          </a:xfrm>
        </p:spPr>
        <p:txBody>
          <a:bodyPr>
            <a:noAutofit/>
          </a:bodyPr>
          <a:lstStyle/>
          <a:p>
            <a:r>
              <a:rPr lang="en-US" dirty="0"/>
              <a:t>Member Profile</a:t>
            </a:r>
            <a:br>
              <a:rPr lang="en-US" dirty="0"/>
            </a:br>
            <a:r>
              <a:rPr lang="en-US" dirty="0"/>
              <a:t>Benefit Portal</a:t>
            </a:r>
            <a:br>
              <a:rPr lang="en-US" dirty="0"/>
            </a:br>
            <a:r>
              <a:rPr lang="en-US" dirty="0"/>
              <a:t>Join and Renew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8092F6-F4AA-40B6-B5DE-CEA37AB1A9D2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556938" y="3121292"/>
            <a:ext cx="3256674" cy="727915"/>
          </a:xfrm>
        </p:spPr>
        <p:txBody>
          <a:bodyPr>
            <a:noAutofit/>
          </a:bodyPr>
          <a:lstStyle/>
          <a:p>
            <a:r>
              <a:rPr lang="en-US" dirty="0"/>
              <a:t>Website </a:t>
            </a:r>
            <a:br>
              <a:rPr lang="en-US" dirty="0"/>
            </a:br>
            <a:r>
              <a:rPr lang="en-US" dirty="0"/>
              <a:t>How to Contact Us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EC928A2-6A4A-452E-8823-81F26EA40C9C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479214" y="5392301"/>
            <a:ext cx="3256674" cy="499493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Manage Subscriptions</a:t>
            </a:r>
          </a:p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388AEE0-2630-4EEB-80E0-53D74792BE97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5009198" y="5392301"/>
            <a:ext cx="3256674" cy="1035655"/>
          </a:xfrm>
        </p:spPr>
        <p:txBody>
          <a:bodyPr>
            <a:noAutofit/>
          </a:bodyPr>
          <a:lstStyle/>
          <a:p>
            <a:r>
              <a:rPr lang="en-US" dirty="0"/>
              <a:t>Beneath the Surface</a:t>
            </a:r>
            <a:br>
              <a:rPr lang="en-US" dirty="0"/>
            </a:br>
            <a:r>
              <a:rPr lang="en-US" dirty="0"/>
              <a:t>Member Checklist</a:t>
            </a:r>
            <a:br>
              <a:rPr lang="en-US" dirty="0"/>
            </a:br>
            <a:r>
              <a:rPr lang="en-US" dirty="0"/>
              <a:t>President’s Message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5F658D4-342A-4944-98F5-EC1761CC401B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556938" y="5392301"/>
            <a:ext cx="3256674" cy="499493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Follow Us</a:t>
            </a:r>
          </a:p>
          <a:p>
            <a:endParaRPr lang="en-US" dirty="0"/>
          </a:p>
        </p:txBody>
      </p:sp>
      <p:pic>
        <p:nvPicPr>
          <p:cNvPr id="59" name="Picture Placeholder 58" descr="Connections with solid fill">
            <a:extLst>
              <a:ext uri="{FF2B5EF4-FFF2-40B4-BE49-F238E27FC236}">
                <a16:creationId xmlns:a16="http://schemas.microsoft.com/office/drawing/2014/main" id="{254CDD44-0160-47AE-934F-2D936D20C7F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03800" y="4100057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3" name="Picture Placeholder 72" descr="Postit Notes with solid fill">
            <a:extLst>
              <a:ext uri="{FF2B5EF4-FFF2-40B4-BE49-F238E27FC236}">
                <a16:creationId xmlns:a16="http://schemas.microsoft.com/office/drawing/2014/main" id="{840D31A1-AED1-47FF-A23F-DF37F6745DE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17889" y="1720919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7" name="Picture Placeholder 76" descr="Megaphone1 with solid fill">
            <a:extLst>
              <a:ext uri="{FF2B5EF4-FFF2-40B4-BE49-F238E27FC236}">
                <a16:creationId xmlns:a16="http://schemas.microsoft.com/office/drawing/2014/main" id="{97C0FBD8-CC2C-4B3C-BEA4-C0AF2C3DED1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93271" y="4100057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Picture 15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001731B5-9904-6A6B-FA4A-EC4D16D3E3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1527" y="1720919"/>
            <a:ext cx="859134" cy="8686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Placeholder 72" descr="Envelope with solid fill">
            <a:extLst>
              <a:ext uri="{FF2B5EF4-FFF2-40B4-BE49-F238E27FC236}">
                <a16:creationId xmlns:a16="http://schemas.microsoft.com/office/drawing/2014/main" id="{26B817A7-6335-15DD-1572-8ECCFE991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603061" y="4100057"/>
            <a:ext cx="867600" cy="868680"/>
          </a:xfrm>
          <a:prstGeom prst="ellipse">
            <a:avLst/>
          </a:prstGeom>
          <a:noFill/>
          <a:ln w="190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2" descr="MyAVS">
            <a:extLst>
              <a:ext uri="{FF2B5EF4-FFF2-40B4-BE49-F238E27FC236}">
                <a16:creationId xmlns:a16="http://schemas.microsoft.com/office/drawing/2014/main" id="{C706EC55-D89E-831D-4D82-3141B351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62" y="1866257"/>
            <a:ext cx="1712246" cy="51111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545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827A12-34CA-414F-1AF3-75BAF5CD11D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50A982-7F1C-17C3-C2D8-E45FE1CBF49B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Career </a:t>
            </a:r>
            <a:br>
              <a:rPr lang="en-US" dirty="0"/>
            </a:br>
            <a:r>
              <a:rPr lang="en-US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1578864"/>
            <a:ext cx="5097341" cy="27736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Career Resources and Employment Opportunities:</a:t>
            </a:r>
          </a:p>
          <a:p>
            <a:r>
              <a:rPr lang="en-US" sz="2000" b="0" dirty="0"/>
              <a:t>Job Postings</a:t>
            </a:r>
          </a:p>
          <a:p>
            <a:r>
              <a:rPr lang="en-US" sz="2000" b="0" dirty="0"/>
              <a:t>Career Related Articles, Resources, and Videos</a:t>
            </a:r>
          </a:p>
          <a:p>
            <a:r>
              <a:rPr lang="en-US" b="0" dirty="0"/>
              <a:t>Webinars</a:t>
            </a:r>
            <a:endParaRPr lang="en-US" sz="2000" b="0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 algn="ctr">
              <a:buNone/>
            </a:pPr>
            <a:endParaRPr lang="en-US" sz="2000" b="1" i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Your Portal for Career </a:t>
            </a:r>
            <a:br>
              <a:rPr lang="en-US" dirty="0"/>
            </a:br>
            <a:r>
              <a:rPr lang="en-US" dirty="0"/>
              <a:t>Resources and Advice</a:t>
            </a:r>
          </a:p>
          <a:p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-14971" y="3808160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the Online Career Center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Including Employment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49351" y="4657132"/>
            <a:ext cx="1371598" cy="1745131"/>
          </a:xfrm>
          <a:prstGeom prst="rect">
            <a:avLst/>
          </a:prstGeom>
        </p:spPr>
      </p:pic>
      <p:pic>
        <p:nvPicPr>
          <p:cNvPr id="8" name="Picture Placeholder 60" descr="Briefcase with solid fill">
            <a:extLst>
              <a:ext uri="{FF2B5EF4-FFF2-40B4-BE49-F238E27FC236}">
                <a16:creationId xmlns:a16="http://schemas.microsoft.com/office/drawing/2014/main" id="{C48C6722-0B0C-32B1-0633-1D6386044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77817" y="124548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 descr="A blue and white sign on a white brick wall&#10;&#10;Description automatically generated">
            <a:extLst>
              <a:ext uri="{FF2B5EF4-FFF2-40B4-BE49-F238E27FC236}">
                <a16:creationId xmlns:a16="http://schemas.microsoft.com/office/drawing/2014/main" id="{AE03C6A5-23B5-F73E-5AA3-6E75DBD78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0943" y="3986842"/>
            <a:ext cx="2294290" cy="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64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58" y="802603"/>
            <a:ext cx="9395400" cy="1483413"/>
          </a:xfrm>
        </p:spPr>
        <p:txBody>
          <a:bodyPr/>
          <a:lstStyle/>
          <a:p>
            <a:r>
              <a:rPr lang="en-US" dirty="0"/>
              <a:t>VOLUNTEER ORGANIZATION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EE843AFC-EEDD-1975-E242-1AC5079BBC5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A531FEF-BD28-4D8D-36DB-3E761963C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F9D42C-CE7E-5C17-F51D-F25E7F10E86C}"/>
              </a:ext>
            </a:extLst>
          </p:cNvPr>
          <p:cNvSpPr txBox="1">
            <a:spLocks/>
          </p:cNvSpPr>
          <p:nvPr/>
        </p:nvSpPr>
        <p:spPr>
          <a:xfrm>
            <a:off x="8613944" y="1002203"/>
            <a:ext cx="2419689" cy="897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  <a:t>VOLUNTEERING</a:t>
            </a:r>
            <a:b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  <a:t>MEMBER STORIES</a:t>
            </a:r>
          </a:p>
          <a:p>
            <a:pPr algn="r"/>
            <a:endParaRPr lang="en-US" sz="14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68BF28AE-5E48-2830-16F0-3CBCB31E6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6" y="908244"/>
            <a:ext cx="980750" cy="991647"/>
          </a:xfrm>
          <a:prstGeom prst="rect">
            <a:avLst/>
          </a:prstGeom>
        </p:spPr>
      </p:pic>
      <p:pic>
        <p:nvPicPr>
          <p:cNvPr id="17" name="Picture 16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3278475E-AC60-669F-1403-A4EC2567C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81"/>
            <a:ext cx="12192000" cy="3826577"/>
          </a:xfrm>
          <a:prstGeom prst="rect">
            <a:avLst/>
          </a:prstGeom>
        </p:spPr>
      </p:pic>
      <p:pic>
        <p:nvPicPr>
          <p:cNvPr id="18" name="Picture Placeholder 60" descr="Hero Male with solid fill">
            <a:extLst>
              <a:ext uri="{FF2B5EF4-FFF2-40B4-BE49-F238E27FC236}">
                <a16:creationId xmlns:a16="http://schemas.microsoft.com/office/drawing/2014/main" id="{DD2CE54B-E3E6-217E-7418-54243A294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2" r="62"/>
          <a:stretch/>
        </p:blipFill>
        <p:spPr>
          <a:xfrm>
            <a:off x="7377878" y="80970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791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D3BCA3-FDF6-5E85-A92C-A2313DDDA68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ED0A58-2AAC-C78A-63DF-B325DBCFD95A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Get</a:t>
            </a:r>
            <a:br>
              <a:rPr lang="en-US" dirty="0"/>
            </a:br>
            <a:r>
              <a:rPr lang="en-US" dirty="0"/>
              <a:t>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635" y="1261220"/>
            <a:ext cx="4997721" cy="36195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Volunteer Opportunities:</a:t>
            </a:r>
          </a:p>
          <a:p>
            <a:r>
              <a:rPr lang="en-US" b="0" dirty="0"/>
              <a:t>Develop Education Items and Training</a:t>
            </a:r>
          </a:p>
          <a:p>
            <a:r>
              <a:rPr lang="en-US" sz="2000" b="0" dirty="0"/>
              <a:t>Join a </a:t>
            </a:r>
            <a:r>
              <a:rPr lang="en-US" b="0" dirty="0"/>
              <a:t>Chapter, Group, or Division Executive Committee</a:t>
            </a:r>
            <a:endParaRPr lang="en-US" sz="2000" b="0" dirty="0"/>
          </a:p>
          <a:p>
            <a:r>
              <a:rPr lang="en-US" b="0" dirty="0"/>
              <a:t>Preserve AVS History</a:t>
            </a:r>
          </a:p>
          <a:p>
            <a:r>
              <a:rPr lang="en-US" sz="2000" b="0" dirty="0"/>
              <a:t>Promote AVS Activities</a:t>
            </a:r>
          </a:p>
          <a:p>
            <a:r>
              <a:rPr lang="en-US" b="0" dirty="0"/>
              <a:t>Review Publications Articles</a:t>
            </a:r>
          </a:p>
          <a:p>
            <a:r>
              <a:rPr lang="en-US" b="0" dirty="0"/>
              <a:t>Serve on the AVS Board of Directors</a:t>
            </a:r>
          </a:p>
          <a:p>
            <a:r>
              <a:rPr lang="en-US" b="0" dirty="0"/>
              <a:t>Serve on a Program Committee</a:t>
            </a:r>
          </a:p>
          <a:p>
            <a:r>
              <a:rPr lang="en-US" sz="2000" b="0" dirty="0"/>
              <a:t>Serve on Vari</a:t>
            </a:r>
            <a:r>
              <a:rPr lang="en-US" b="0" dirty="0"/>
              <a:t>ous Committees</a:t>
            </a:r>
            <a:endParaRPr lang="en-US" sz="2000" b="0" dirty="0"/>
          </a:p>
          <a:p>
            <a:r>
              <a:rPr lang="en-US" sz="2000" b="0" dirty="0"/>
              <a:t>Work on Governance, Policies, Procedures</a:t>
            </a: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Volunteers are the </a:t>
            </a:r>
            <a:br>
              <a:rPr lang="en-US" dirty="0"/>
            </a:br>
            <a:r>
              <a:rPr lang="en-US" dirty="0"/>
              <a:t>Superheroes of AVS</a:t>
            </a:r>
          </a:p>
          <a:p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95429" y="943865"/>
            <a:ext cx="1516058" cy="328893"/>
          </a:xfrm>
        </p:spPr>
        <p:txBody>
          <a:bodyPr>
            <a:normAutofit/>
          </a:bodyPr>
          <a:lstStyle/>
          <a:p>
            <a:pPr algn="l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VOLUNTEERING</a:t>
            </a:r>
            <a:b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MEMBER STORIES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808160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and Complete the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AVS Volunteer Interest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15734" y="4650411"/>
            <a:ext cx="1371598" cy="1745131"/>
          </a:xfrm>
          <a:prstGeom prst="rect">
            <a:avLst/>
          </a:prstGeom>
        </p:spPr>
      </p:pic>
      <p:pic>
        <p:nvPicPr>
          <p:cNvPr id="4" name="Picture Placeholder 60" descr="Hero Male with solid fill">
            <a:extLst>
              <a:ext uri="{FF2B5EF4-FFF2-40B4-BE49-F238E27FC236}">
                <a16:creationId xmlns:a16="http://schemas.microsoft.com/office/drawing/2014/main" id="{9E807492-D2FB-C525-2CC6-63D85EB39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" r="62"/>
          <a:stretch/>
        </p:blipFill>
        <p:spPr>
          <a:xfrm>
            <a:off x="377817" y="124548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32672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Text Box 37"/>
          <p:cNvSpPr txBox="1">
            <a:spLocks noChangeArrowheads="1"/>
          </p:cNvSpPr>
          <p:nvPr/>
        </p:nvSpPr>
        <p:spPr bwMode="auto">
          <a:xfrm>
            <a:off x="1447800" y="2437265"/>
            <a:ext cx="9525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EBD"/>
                </a:solidFill>
              </a:rPr>
              <a:t>AVS is an interdisciplinary, professional Society with 4,000 members worldwide, which supports networking among academic, industrial, government, and consulting professionals involved in a variety of disciplines - chemistry, physics, biology, mathematics, all engineering disciplines, business, sales, etc. through </a:t>
            </a:r>
            <a:r>
              <a:rPr lang="en-US" i="1" u="sng" dirty="0">
                <a:solidFill>
                  <a:srgbClr val="FABA20"/>
                </a:solidFill>
              </a:rPr>
              <a:t>common interests related to the basic science, technology development, and commercialization of materials, interfaces, and processing</a:t>
            </a:r>
            <a:r>
              <a:rPr lang="en-US" dirty="0">
                <a:solidFill>
                  <a:srgbClr val="FABA20"/>
                </a:solidFill>
              </a:rPr>
              <a:t>.</a:t>
            </a:r>
            <a:br>
              <a:rPr lang="en-US" dirty="0">
                <a:solidFill>
                  <a:srgbClr val="FABA20"/>
                </a:solidFill>
              </a:rPr>
            </a:br>
            <a:br>
              <a:rPr lang="en-US" dirty="0">
                <a:solidFill>
                  <a:srgbClr val="FFFEBD"/>
                </a:solidFill>
              </a:rPr>
            </a:br>
            <a:br>
              <a:rPr lang="en-US" dirty="0">
                <a:solidFill>
                  <a:srgbClr val="FFFEBD"/>
                </a:solidFill>
              </a:rPr>
            </a:br>
            <a:r>
              <a:rPr lang="en-US" dirty="0">
                <a:solidFill>
                  <a:srgbClr val="FFFEBD"/>
                </a:solidFill>
              </a:rPr>
              <a:t>AVS is organized into </a:t>
            </a:r>
            <a:r>
              <a:rPr lang="en-US" u="sng" dirty="0">
                <a:solidFill>
                  <a:srgbClr val="FABA20"/>
                </a:solidFill>
              </a:rPr>
              <a:t>technical divisions</a:t>
            </a:r>
            <a:r>
              <a:rPr lang="en-US" dirty="0">
                <a:solidFill>
                  <a:srgbClr val="FABA20"/>
                </a:solidFill>
              </a:rPr>
              <a:t> </a:t>
            </a:r>
            <a:r>
              <a:rPr lang="en-US" dirty="0">
                <a:solidFill>
                  <a:srgbClr val="FFFEBD"/>
                </a:solidFill>
              </a:rPr>
              <a:t>and </a:t>
            </a:r>
            <a:r>
              <a:rPr lang="en-US" u="sng" dirty="0">
                <a:solidFill>
                  <a:srgbClr val="FABA20"/>
                </a:solidFill>
              </a:rPr>
              <a:t>technical groups</a:t>
            </a:r>
            <a:r>
              <a:rPr lang="en-US" dirty="0">
                <a:solidFill>
                  <a:srgbClr val="FABA20"/>
                </a:solidFill>
              </a:rPr>
              <a:t> </a:t>
            </a:r>
            <a:r>
              <a:rPr lang="en-US" dirty="0">
                <a:solidFill>
                  <a:srgbClr val="FFFEBD"/>
                </a:solidFill>
              </a:rPr>
              <a:t>that encompass a range of established as well as emerging science and technology areas. </a:t>
            </a:r>
          </a:p>
          <a:p>
            <a:endParaRPr lang="en-US" dirty="0">
              <a:solidFill>
                <a:srgbClr val="FFFEBD"/>
              </a:solidFill>
            </a:endParaRPr>
          </a:p>
          <a:p>
            <a:r>
              <a:rPr lang="en-US" dirty="0">
                <a:solidFill>
                  <a:srgbClr val="FFFEBD"/>
                </a:solidFill>
              </a:rPr>
              <a:t>There are also </a:t>
            </a:r>
            <a:r>
              <a:rPr lang="en-US" u="sng" dirty="0">
                <a:solidFill>
                  <a:srgbClr val="FABA20"/>
                </a:solidFill>
              </a:rPr>
              <a:t>regional chapters, international chapters and  affiliates, and student chapters</a:t>
            </a:r>
            <a:r>
              <a:rPr lang="en-US" dirty="0">
                <a:solidFill>
                  <a:srgbClr val="FFFEBD"/>
                </a:solidFill>
              </a:rPr>
              <a:t> that promote communication and networking for professionals and students within a geographical region. </a:t>
            </a:r>
          </a:p>
        </p:txBody>
      </p:sp>
      <p:sp>
        <p:nvSpPr>
          <p:cNvPr id="14" name="Rectangle 1063"/>
          <p:cNvSpPr>
            <a:spLocks noChangeArrowheads="1"/>
          </p:cNvSpPr>
          <p:nvPr/>
        </p:nvSpPr>
        <p:spPr bwMode="auto">
          <a:xfrm>
            <a:off x="1521691" y="1625784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 Box 1065"/>
          <p:cNvSpPr txBox="1">
            <a:spLocks noChangeArrowheads="1"/>
          </p:cNvSpPr>
          <p:nvPr/>
        </p:nvSpPr>
        <p:spPr bwMode="auto">
          <a:xfrm>
            <a:off x="0" y="727416"/>
            <a:ext cx="1173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About AVS</a:t>
            </a:r>
          </a:p>
        </p:txBody>
      </p:sp>
      <p:pic>
        <p:nvPicPr>
          <p:cNvPr id="16" name="Picture 71" descr="AVS56_logo_y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84572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7">
            <a:extLst>
              <a:ext uri="{FF2B5EF4-FFF2-40B4-BE49-F238E27FC236}">
                <a16:creationId xmlns:a16="http://schemas.microsoft.com/office/drawing/2014/main" id="{2A48E3EB-E435-F557-59DF-9E323E88A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387" y="946231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Text Box 37"/>
          <p:cNvSpPr txBox="1">
            <a:spLocks noChangeArrowheads="1"/>
          </p:cNvSpPr>
          <p:nvPr/>
        </p:nvSpPr>
        <p:spPr bwMode="auto">
          <a:xfrm>
            <a:off x="1572347" y="1888416"/>
            <a:ext cx="868218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FFFEBD"/>
                </a:solidFill>
              </a:rPr>
              <a:t>Highly multidisciplinary: multiple divisions, technical  groups, and focus topics.  All research areas are covered!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FFFEBD"/>
                </a:solidFill>
              </a:rPr>
              <a:t>As you change jobs or roles, you do not have to change societies, you can just change affiliations within AVS.</a:t>
            </a:r>
            <a:endParaRPr lang="en-US" sz="1050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FFFEBD"/>
                </a:solidFill>
              </a:rPr>
              <a:t>AVS is a collaborative and inclusive society.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FFFEBD"/>
                </a:solidFill>
              </a:rPr>
              <a:t>Colleagues will give you honest feedback on ideas or practices within the field. </a:t>
            </a: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endParaRPr lang="en-US" dirty="0">
              <a:solidFill>
                <a:srgbClr val="FFFEBD"/>
              </a:solidFill>
            </a:endParaRPr>
          </a:p>
        </p:txBody>
      </p:sp>
      <p:sp>
        <p:nvSpPr>
          <p:cNvPr id="14" name="Rectangle 1063"/>
          <p:cNvSpPr>
            <a:spLocks noChangeArrowheads="1"/>
          </p:cNvSpPr>
          <p:nvPr/>
        </p:nvSpPr>
        <p:spPr bwMode="auto">
          <a:xfrm>
            <a:off x="1588799" y="1629811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 Box 1065"/>
          <p:cNvSpPr txBox="1">
            <a:spLocks noChangeArrowheads="1"/>
          </p:cNvSpPr>
          <p:nvPr/>
        </p:nvSpPr>
        <p:spPr bwMode="auto">
          <a:xfrm>
            <a:off x="1" y="761497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Why AVS?</a:t>
            </a:r>
          </a:p>
        </p:txBody>
      </p:sp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1981200" y="6304016"/>
            <a:ext cx="3954318" cy="7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AVS Member Benefits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2" name="IrCZxDmqEHo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96799" y="3886200"/>
            <a:ext cx="4064000" cy="2286000"/>
          </a:xfrm>
          <a:prstGeom prst="rect">
            <a:avLst/>
          </a:prstGeom>
        </p:spPr>
      </p:pic>
      <p:pic>
        <p:nvPicPr>
          <p:cNvPr id="3" name="xUAboGKzXH0"/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451600" y="3886200"/>
            <a:ext cx="4064000" cy="2286000"/>
          </a:xfrm>
          <a:prstGeom prst="rect">
            <a:avLst/>
          </a:prstGeom>
        </p:spPr>
      </p:pic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6307138" y="6304016"/>
            <a:ext cx="3954318" cy="7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AVS Symposium Benefits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11" name="Picture 71" descr="AVS56_logo_yell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852809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7140387" y="946231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59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7"/>
          <p:cNvSpPr txBox="1">
            <a:spLocks noChangeArrowheads="1"/>
          </p:cNvSpPr>
          <p:nvPr/>
        </p:nvSpPr>
        <p:spPr bwMode="auto">
          <a:xfrm>
            <a:off x="838200" y="1914175"/>
            <a:ext cx="10210800" cy="6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</a:rPr>
              <a:t>Join Us in Advancing the Science &amp; Technology of Materials, Processing</a:t>
            </a:r>
            <a:r>
              <a:rPr lang="en-US" sz="2000" b="1" dirty="0">
                <a:solidFill>
                  <a:srgbClr val="54C2F3"/>
                </a:solidFill>
              </a:rPr>
              <a:t>, </a:t>
            </a:r>
            <a:r>
              <a:rPr lang="en-US" sz="2000" dirty="0">
                <a:solidFill>
                  <a:srgbClr val="54C2F3"/>
                </a:solidFill>
              </a:rPr>
              <a:t>&amp; Interfaces</a:t>
            </a:r>
          </a:p>
        </p:txBody>
      </p:sp>
      <p:pic>
        <p:nvPicPr>
          <p:cNvPr id="14356" name="Picture 20" descr="icon_aw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526" y="4894598"/>
            <a:ext cx="346075" cy="509587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357" name="Picture 21" descr="icon_briefca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625244"/>
            <a:ext cx="314325" cy="26035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358" name="Picture 22" descr="icon_network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6176" y="2941032"/>
            <a:ext cx="358775" cy="39687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359" name="Picture 23" descr="icon_teach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145297"/>
            <a:ext cx="515938" cy="461962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360" name="Picture 24" descr="icon_glo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6813" y="5693110"/>
            <a:ext cx="315912" cy="28257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085" name="Text Box 37"/>
          <p:cNvSpPr txBox="1">
            <a:spLocks noChangeArrowheads="1"/>
          </p:cNvSpPr>
          <p:nvPr/>
        </p:nvSpPr>
        <p:spPr bwMode="auto">
          <a:xfrm>
            <a:off x="1676400" y="2925157"/>
            <a:ext cx="311110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 CondensedBold" charset="0"/>
              </a:rPr>
              <a:t> </a:t>
            </a: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Networking 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Career Services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Training &amp; Professional</a:t>
            </a:r>
            <a:br>
              <a:rPr lang="en-US" sz="1600" dirty="0">
                <a:solidFill>
                  <a:srgbClr val="FFFED5"/>
                </a:solidFill>
                <a:latin typeface="Helvetica CondensedBold" charset="0"/>
              </a:rPr>
            </a:b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 Development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Technical Conferences, </a:t>
            </a:r>
            <a:br>
              <a:rPr lang="en-US" sz="1600" dirty="0">
                <a:solidFill>
                  <a:srgbClr val="FFFED5"/>
                </a:solidFill>
                <a:latin typeface="Helvetica CondensedBold" charset="0"/>
              </a:rPr>
            </a:b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 Meetings, &amp; Exhibits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Professional &amp; Student Awards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Leadership Opportunities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Technical Resources</a:t>
            </a:r>
            <a:endParaRPr lang="en-US" sz="1600" dirty="0">
              <a:solidFill>
                <a:srgbClr val="FFFED5"/>
              </a:solidFill>
            </a:endParaRPr>
          </a:p>
        </p:txBody>
      </p:sp>
      <p:sp>
        <p:nvSpPr>
          <p:cNvPr id="3086" name="Text Box 44"/>
          <p:cNvSpPr txBox="1">
            <a:spLocks noChangeArrowheads="1"/>
          </p:cNvSpPr>
          <p:nvPr/>
        </p:nvSpPr>
        <p:spPr bwMode="auto">
          <a:xfrm>
            <a:off x="4953000" y="2819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ts val="1800"/>
              </a:lnSpc>
              <a:spcBef>
                <a:spcPct val="9990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 </a:t>
            </a:r>
            <a:r>
              <a:rPr lang="en-US" sz="1600" i="1" dirty="0">
                <a:solidFill>
                  <a:srgbClr val="CAE63D"/>
                </a:solidFill>
                <a:latin typeface="Helvetica CondensedBoldObl" charset="0"/>
              </a:rPr>
              <a:t>JVST A:</a:t>
            </a:r>
          </a:p>
          <a:p>
            <a:r>
              <a:rPr lang="en-US" sz="1200" dirty="0">
                <a:solidFill>
                  <a:srgbClr val="FFFECA"/>
                </a:solidFill>
              </a:rPr>
              <a:t> </a:t>
            </a:r>
            <a:r>
              <a:rPr lang="en-US" sz="1200" b="1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 </a:t>
            </a: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ALD/ALE   MBE    Plasmas   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  Surfaces    Thin Films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endParaRPr lang="en-US" sz="1200" dirty="0">
              <a:solidFill>
                <a:srgbClr val="FFFECA"/>
              </a:solidFill>
              <a:latin typeface="Arial"/>
              <a:ea typeface="ＭＳ Ｐゴシック"/>
            </a:endParaRPr>
          </a:p>
          <a:p>
            <a:pPr eaLnBrk="0" fontAlgn="base" hangingPunct="0">
              <a:lnSpc>
                <a:spcPts val="1600"/>
              </a:lnSpc>
              <a:spcBef>
                <a:spcPts val="8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 </a:t>
            </a:r>
            <a:r>
              <a:rPr lang="en-US" sz="1600" i="1" dirty="0">
                <a:solidFill>
                  <a:srgbClr val="CAE63D"/>
                </a:solidFill>
                <a:latin typeface="Helvetica CondensedBoldObl" charset="0"/>
              </a:rPr>
              <a:t>JVST B:</a:t>
            </a:r>
            <a:endParaRPr lang="en-US" sz="1400" i="1" dirty="0">
              <a:solidFill>
                <a:srgbClr val="CAE63D"/>
              </a:solidFill>
              <a:latin typeface="Helvetica CondensedBoldObl" charset="0"/>
            </a:endParaRPr>
          </a:p>
          <a:p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  Electronic &amp; Photonic Devices    Lithography  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  Microelectronics     Nanotechnology   Processing 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  Vacuum Science &amp; Technology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endParaRPr lang="en-US" sz="1200" dirty="0">
              <a:solidFill>
                <a:srgbClr val="FFFECA"/>
              </a:solidFill>
              <a:latin typeface="Arial"/>
              <a:ea typeface="ＭＳ Ｐゴシック"/>
              <a:sym typeface="Wingdings 2" panose="05020102010507070707" pitchFamily="18" charset="2"/>
            </a:endParaRPr>
          </a:p>
          <a:p>
            <a:pPr eaLnBrk="0" fontAlgn="base" hangingPunct="0">
              <a:lnSpc>
                <a:spcPts val="1600"/>
              </a:lnSpc>
              <a:spcBef>
                <a:spcPts val="8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" charset="0"/>
              </a:rPr>
              <a:t> Biointer</a:t>
            </a:r>
            <a:r>
              <a:rPr lang="en-US" sz="1600" i="1" dirty="0">
                <a:solidFill>
                  <a:srgbClr val="CAE63D"/>
                </a:solidFill>
                <a:latin typeface="Helvetica CondensedBold" charset="0"/>
              </a:rPr>
              <a:t>phases</a:t>
            </a: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:</a:t>
            </a:r>
            <a:endParaRPr lang="en-US" sz="1400" dirty="0">
              <a:solidFill>
                <a:srgbClr val="CAE63D"/>
              </a:solidFill>
              <a:latin typeface="Helvetica CondensedBoldObl" charset="0"/>
            </a:endParaRP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Biological &amp; Soft Matter Interfaces 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Experiments, Modeling, Theory and Applications</a:t>
            </a: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Tx/>
              <a:buChar char="•"/>
            </a:pPr>
            <a:endParaRPr lang="en-US" sz="1600" dirty="0">
              <a:solidFill>
                <a:srgbClr val="CAE63D"/>
              </a:solidFill>
              <a:latin typeface="Helvetica CondensedBoldObl" charset="0"/>
            </a:endParaRPr>
          </a:p>
          <a:p>
            <a:pPr eaLnBrk="0" fontAlgn="base" hangingPunct="0">
              <a:lnSpc>
                <a:spcPts val="1600"/>
              </a:lnSpc>
              <a:spcBef>
                <a:spcPts val="800"/>
              </a:spcBef>
              <a:spcAft>
                <a:spcPts val="300"/>
              </a:spcAft>
              <a:buClr>
                <a:srgbClr val="CAE63D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 Surface Science Spectra (SSS):</a:t>
            </a:r>
            <a:endParaRPr lang="en-US" sz="1400" i="1" dirty="0">
              <a:solidFill>
                <a:srgbClr val="CAE63D"/>
              </a:solidFill>
              <a:latin typeface="Helvetica CondensedBoldObl" charset="0"/>
            </a:endParaRP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Peer Reviewed Journal &amp; Database for Materials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High Quality Reference Spectra</a:t>
            </a: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Tx/>
              <a:buChar char="•"/>
            </a:pPr>
            <a:endParaRPr lang="en-US" sz="1200" dirty="0">
              <a:solidFill>
                <a:srgbClr val="FFFECA"/>
              </a:solidFill>
            </a:endParaRPr>
          </a:p>
        </p:txBody>
      </p:sp>
      <p:sp>
        <p:nvSpPr>
          <p:cNvPr id="14" name="Rectangle 1063"/>
          <p:cNvSpPr>
            <a:spLocks noChangeArrowheads="1"/>
          </p:cNvSpPr>
          <p:nvPr/>
        </p:nvSpPr>
        <p:spPr bwMode="auto">
          <a:xfrm>
            <a:off x="1524000" y="1623169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 Box 1065"/>
          <p:cNvSpPr txBox="1">
            <a:spLocks noChangeArrowheads="1"/>
          </p:cNvSpPr>
          <p:nvPr/>
        </p:nvSpPr>
        <p:spPr bwMode="auto">
          <a:xfrm>
            <a:off x="938212" y="712798"/>
            <a:ext cx="107203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Be Part of the AVS Community</a:t>
            </a:r>
          </a:p>
        </p:txBody>
      </p:sp>
      <p:pic>
        <p:nvPicPr>
          <p:cNvPr id="16" name="Picture 71" descr="AVS56_logo_yell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8234" y="874593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7"/>
          <p:cNvSpPr txBox="1">
            <a:spLocks noChangeArrowheads="1"/>
          </p:cNvSpPr>
          <p:nvPr/>
        </p:nvSpPr>
        <p:spPr bwMode="auto">
          <a:xfrm>
            <a:off x="2743200" y="2293042"/>
            <a:ext cx="7162799" cy="39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8306554" y="2781300"/>
            <a:ext cx="3733046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ts val="1800"/>
              </a:lnSpc>
              <a:spcBef>
                <a:spcPct val="9990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 NEW! </a:t>
            </a:r>
            <a:r>
              <a:rPr lang="en-US" sz="1600" i="1" dirty="0">
                <a:solidFill>
                  <a:srgbClr val="CAE63D"/>
                </a:solidFill>
                <a:latin typeface="Helvetica CondensedBoldObl" charset="0"/>
              </a:rPr>
              <a:t>AVS Quantum Science: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Quantum Biology         Quantum Communication 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Quantum Computing   Quantum Devices     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Quantum Materials      Quantum Measurements           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Quantum Photonics     Quantum Sensors</a:t>
            </a:r>
          </a:p>
          <a:p>
            <a:pPr eaLnBrk="0" fontAlgn="base" hangingPunct="0">
              <a:lnSpc>
                <a:spcPts val="1600"/>
              </a:lnSpc>
              <a:spcBef>
                <a:spcPts val="8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endParaRPr lang="en-US" sz="1200" dirty="0">
              <a:solidFill>
                <a:srgbClr val="FFFECA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FEC82-123A-917E-A61E-95704516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b="1953"/>
          <a:stretch>
            <a:fillRect/>
          </a:stretch>
        </p:blipFill>
        <p:spPr bwMode="auto">
          <a:xfrm rot="398254">
            <a:off x="9095561" y="4172258"/>
            <a:ext cx="2451228" cy="2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361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63"/>
          <p:cNvSpPr>
            <a:spLocks noChangeArrowheads="1"/>
          </p:cNvSpPr>
          <p:nvPr/>
        </p:nvSpPr>
        <p:spPr bwMode="auto">
          <a:xfrm>
            <a:off x="1219200" y="2057400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99" name="Text Box 1065"/>
          <p:cNvSpPr txBox="1">
            <a:spLocks noChangeArrowheads="1"/>
          </p:cNvSpPr>
          <p:nvPr/>
        </p:nvSpPr>
        <p:spPr bwMode="auto">
          <a:xfrm>
            <a:off x="304800" y="1066800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Why Join a Professional Society Like AVS?</a:t>
            </a:r>
          </a:p>
        </p:txBody>
      </p:sp>
      <p:pic>
        <p:nvPicPr>
          <p:cNvPr id="3" name="Online Media 2" title="Professional Societies and You">
            <a:hlinkClick r:id="" action="ppaction://media"/>
            <a:extLst>
              <a:ext uri="{FF2B5EF4-FFF2-40B4-BE49-F238E27FC236}">
                <a16:creationId xmlns:a16="http://schemas.microsoft.com/office/drawing/2014/main" id="{9FCDC7D4-668D-A97B-5AB6-FE97E6D173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90800" y="2667000"/>
            <a:ext cx="6473629" cy="3657600"/>
          </a:xfrm>
          <a:prstGeom prst="rect">
            <a:avLst/>
          </a:prstGeom>
        </p:spPr>
      </p:pic>
      <p:pic>
        <p:nvPicPr>
          <p:cNvPr id="2" name="Picture 71" descr="AVS56_logo_yello">
            <a:extLst>
              <a:ext uri="{FF2B5EF4-FFF2-40B4-BE49-F238E27FC236}">
                <a16:creationId xmlns:a16="http://schemas.microsoft.com/office/drawing/2014/main" id="{8C7D1287-258E-07DA-1027-7DEB4F19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37081" y="5791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81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63"/>
          <p:cNvSpPr>
            <a:spLocks noChangeArrowheads="1"/>
          </p:cNvSpPr>
          <p:nvPr/>
        </p:nvSpPr>
        <p:spPr bwMode="auto">
          <a:xfrm>
            <a:off x="1524000" y="1647092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99" name="Text Box 1065"/>
          <p:cNvSpPr txBox="1">
            <a:spLocks noChangeArrowheads="1"/>
          </p:cNvSpPr>
          <p:nvPr/>
        </p:nvSpPr>
        <p:spPr bwMode="auto">
          <a:xfrm>
            <a:off x="609600" y="704056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AVS Membership Rates 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0488386"/>
              </p:ext>
            </p:extLst>
          </p:nvPr>
        </p:nvGraphicFramePr>
        <p:xfrm>
          <a:off x="2514600" y="3352800"/>
          <a:ext cx="6934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572346" y="2475637"/>
            <a:ext cx="909565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4C2F3"/>
                </a:solidFill>
              </a:rPr>
              <a:t>This level is a full membership benefits package that requires </a:t>
            </a:r>
            <a:br>
              <a:rPr lang="en-US" sz="2000" dirty="0">
                <a:solidFill>
                  <a:srgbClr val="54C2F3"/>
                </a:solidFill>
              </a:rPr>
            </a:br>
            <a:r>
              <a:rPr lang="en-US" sz="2000" dirty="0">
                <a:solidFill>
                  <a:srgbClr val="54C2F3"/>
                </a:solidFill>
              </a:rPr>
              <a:t>payment  of annual dues </a:t>
            </a:r>
          </a:p>
          <a:p>
            <a:pPr marL="457200" indent="-457200" algn="ctr">
              <a:buFont typeface="Arial"/>
              <a:buChar char="•"/>
            </a:pPr>
            <a:endParaRPr lang="en-US" sz="2000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endParaRPr lang="en-US" dirty="0">
              <a:solidFill>
                <a:srgbClr val="FFFEBD"/>
              </a:solidFill>
            </a:endParaRPr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1524000" y="5334000"/>
            <a:ext cx="944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Find More Membership Details at: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www.avs.org/membership</a:t>
            </a:r>
            <a:endParaRPr lang="en-US" sz="1500" dirty="0">
              <a:solidFill>
                <a:srgbClr val="FABA20"/>
              </a:solidFill>
            </a:endParaRPr>
          </a:p>
        </p:txBody>
      </p:sp>
      <p:pic>
        <p:nvPicPr>
          <p:cNvPr id="16" name="Picture 71" descr="AVS56_logo_yell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528" y="2957735"/>
            <a:ext cx="1630162" cy="164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6047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63"/>
          <p:cNvSpPr>
            <a:spLocks noChangeArrowheads="1"/>
          </p:cNvSpPr>
          <p:nvPr/>
        </p:nvSpPr>
        <p:spPr bwMode="auto">
          <a:xfrm>
            <a:off x="1524000" y="1611166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99" name="Text Box 1065"/>
          <p:cNvSpPr txBox="1">
            <a:spLocks noChangeArrowheads="1"/>
          </p:cNvSpPr>
          <p:nvPr/>
        </p:nvSpPr>
        <p:spPr bwMode="auto">
          <a:xfrm>
            <a:off x="627063" y="770253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Already an AVS Platinum Member?</a:t>
            </a:r>
          </a:p>
        </p:txBody>
      </p:sp>
      <p:sp>
        <p:nvSpPr>
          <p:cNvPr id="4101" name="Text Box 1052"/>
          <p:cNvSpPr txBox="1">
            <a:spLocks noChangeArrowheads="1"/>
          </p:cNvSpPr>
          <p:nvPr/>
        </p:nvSpPr>
        <p:spPr bwMode="auto">
          <a:xfrm>
            <a:off x="1570182" y="2377698"/>
            <a:ext cx="9220200" cy="414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ts val="2000"/>
              </a:lnSpc>
              <a:spcBef>
                <a:spcPts val="19100"/>
              </a:spcBef>
              <a:spcAft>
                <a:spcPts val="300"/>
              </a:spcAft>
              <a:buClr>
                <a:srgbClr val="D0EA56"/>
              </a:buClr>
              <a:buSzPct val="80000"/>
              <a:defRPr/>
            </a:pPr>
            <a:r>
              <a:rPr lang="en-US" sz="1600" dirty="0">
                <a:solidFill>
                  <a:srgbClr val="76C5ED"/>
                </a:solidFill>
              </a:rPr>
              <a:t>Expand</a:t>
            </a:r>
            <a:r>
              <a:rPr lang="en-US" sz="1600" dirty="0">
                <a:solidFill>
                  <a:srgbClr val="CAE63D"/>
                </a:solidFill>
              </a:rPr>
              <a:t> Your Network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DE"/>
                </a:solidFill>
              </a:rPr>
              <a:t>Form valuable contacts in academia, industry, and government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DE"/>
                </a:solidFill>
              </a:rPr>
              <a:t>Collaborate with engineers, physicists, chemists, mathematicians, and biologists all working in materials, interfaces, and processing</a:t>
            </a:r>
          </a:p>
          <a:p>
            <a:pPr eaLnBrk="0" fontAlgn="base" hangingPunct="0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defRPr/>
            </a:pPr>
            <a:r>
              <a:rPr lang="en-US" sz="1600" dirty="0">
                <a:solidFill>
                  <a:srgbClr val="76C5ED"/>
                </a:solidFill>
              </a:rPr>
              <a:t>Enhance </a:t>
            </a:r>
            <a:r>
              <a:rPr lang="en-US" sz="1600" dirty="0">
                <a:solidFill>
                  <a:srgbClr val="CAE63D"/>
                </a:solidFill>
              </a:rPr>
              <a:t>Your Scientific &amp; Professional Knowledge</a:t>
            </a:r>
            <a:endParaRPr lang="en-US" sz="1200" dirty="0">
              <a:solidFill>
                <a:srgbClr val="FFFEBD"/>
              </a:solidFill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FREE online access to </a:t>
            </a:r>
            <a:r>
              <a:rPr lang="en-US" sz="1400" i="1" dirty="0">
                <a:solidFill>
                  <a:srgbClr val="FFFEBD"/>
                </a:solidFill>
              </a:rPr>
              <a:t>JVST A, JVST B</a:t>
            </a:r>
            <a:r>
              <a:rPr lang="en-US" sz="1400" dirty="0">
                <a:solidFill>
                  <a:srgbClr val="FFFEBD"/>
                </a:solidFill>
              </a:rPr>
              <a:t>, Biointer</a:t>
            </a:r>
            <a:r>
              <a:rPr lang="en-US" sz="1400" i="1" dirty="0">
                <a:solidFill>
                  <a:srgbClr val="FFFEBD"/>
                </a:solidFill>
              </a:rPr>
              <a:t>phases, </a:t>
            </a:r>
            <a:r>
              <a:rPr lang="en-US" sz="1400" dirty="0">
                <a:solidFill>
                  <a:srgbClr val="FFFEBD"/>
                </a:solidFill>
              </a:rPr>
              <a:t>and </a:t>
            </a:r>
            <a:r>
              <a:rPr lang="en-US" sz="1400" i="1" dirty="0">
                <a:solidFill>
                  <a:srgbClr val="FFFEBD"/>
                </a:solidFill>
              </a:rPr>
              <a:t>SSS</a:t>
            </a:r>
            <a:r>
              <a:rPr lang="en-US" sz="1400" dirty="0">
                <a:solidFill>
                  <a:srgbClr val="FFFEBD"/>
                </a:solidFill>
              </a:rPr>
              <a:t> in the AVS Publications Library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International symposia and exhibitions and topical conferences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Local chapter activities and meetings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Professional development training and workshops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FREE online access to the AVS Technical Library featuring AVS Presentations on Demand, books, videos, etc.</a:t>
            </a:r>
          </a:p>
          <a:p>
            <a:pPr eaLnBrk="0" fontAlgn="base" hangingPunct="0">
              <a:spcBef>
                <a:spcPts val="1200"/>
              </a:spcBef>
              <a:buClr>
                <a:srgbClr val="CAE63D"/>
              </a:buClr>
              <a:buSzPct val="80000"/>
              <a:defRPr/>
            </a:pPr>
            <a:r>
              <a:rPr lang="en-US" sz="1600" dirty="0">
                <a:solidFill>
                  <a:srgbClr val="76C5ED"/>
                </a:solidFill>
              </a:rPr>
              <a:t>Opportunity</a:t>
            </a:r>
            <a:r>
              <a:rPr lang="en-US" sz="1600" dirty="0">
                <a:solidFill>
                  <a:srgbClr val="CAE63D"/>
                </a:solidFill>
              </a:rPr>
              <a:t> to Develop &amp; Practice Your Leadership Skills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Lead or volunteer on a local, national, or international committee or division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Develop symposia programming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Participate in advocacy programs</a:t>
            </a:r>
            <a:r>
              <a:rPr lang="en-US" sz="1400" dirty="0">
                <a:solidFill>
                  <a:srgbClr val="CAE63D"/>
                </a:solidFill>
              </a:rPr>
              <a:t> 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76C5ED"/>
                </a:solidFill>
              </a:rPr>
              <a:t>Discounts</a:t>
            </a:r>
            <a:r>
              <a:rPr lang="en-US" sz="1600" dirty="0">
                <a:solidFill>
                  <a:srgbClr val="CAE63D"/>
                </a:solidFill>
              </a:rPr>
              <a:t> on Subscriptions, Meeting Attendance, Hotels, Insurance, and More</a:t>
            </a:r>
            <a:endParaRPr lang="en-US" sz="1200" dirty="0">
              <a:solidFill>
                <a:srgbClr val="FFFECA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CAE63D"/>
              </a:solidFill>
              <a:latin typeface="Helvetica CondensedBoldObl" charset="0"/>
            </a:endParaRP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Tx/>
              <a:buChar char="•"/>
              <a:defRPr/>
            </a:pPr>
            <a:endParaRPr lang="en-US" sz="1200" dirty="0">
              <a:solidFill>
                <a:srgbClr val="FFFECA"/>
              </a:solidFill>
            </a:endParaRP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286000" y="1898898"/>
            <a:ext cx="7982125" cy="47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Remember to Login to                           to Access Your Benefits</a:t>
            </a:r>
            <a:endParaRPr lang="en-US" sz="1600" dirty="0">
              <a:solidFill>
                <a:srgbClr val="FABA20"/>
              </a:solidFill>
              <a:latin typeface="Arial Bold" charset="0"/>
            </a:endParaRPr>
          </a:p>
        </p:txBody>
      </p:sp>
      <p:pic>
        <p:nvPicPr>
          <p:cNvPr id="13" name="Picture 71" descr="AVS56_logo_y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6353" y="5383476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7"/>
          <p:cNvSpPr txBox="1">
            <a:spLocks noChangeArrowheads="1"/>
          </p:cNvSpPr>
          <p:nvPr/>
        </p:nvSpPr>
        <p:spPr bwMode="auto">
          <a:xfrm>
            <a:off x="9448800" y="6156121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74345"/>
            <a:ext cx="1676400" cy="3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43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pink wavy background&#10;&#10;Description automatically generated">
            <a:extLst>
              <a:ext uri="{FF2B5EF4-FFF2-40B4-BE49-F238E27FC236}">
                <a16:creationId xmlns:a16="http://schemas.microsoft.com/office/drawing/2014/main" id="{10053786-6938-BDA8-0AFA-47D9903A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64" y="0"/>
            <a:ext cx="12246864" cy="6861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BAF368-6D6F-EE31-F512-22D59DCEDC05}"/>
              </a:ext>
            </a:extLst>
          </p:cNvPr>
          <p:cNvSpPr txBox="1">
            <a:spLocks/>
          </p:cNvSpPr>
          <p:nvPr/>
        </p:nvSpPr>
        <p:spPr>
          <a:xfrm>
            <a:off x="-54864" y="109337"/>
            <a:ext cx="12234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215900" dist="88900" dir="900000" sx="102000" sy="102000" algn="t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Interested in AVS Publications?</a:t>
            </a:r>
          </a:p>
        </p:txBody>
      </p:sp>
      <p:pic>
        <p:nvPicPr>
          <p:cNvPr id="12" name="Picture 11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01A893CD-16A3-6645-4C6F-B3CBE43A3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19" y="302218"/>
            <a:ext cx="927100" cy="939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27E785D-D34F-770E-18A0-404C81613B71}"/>
              </a:ext>
            </a:extLst>
          </p:cNvPr>
          <p:cNvSpPr/>
          <p:nvPr/>
        </p:nvSpPr>
        <p:spPr bwMode="auto">
          <a:xfrm>
            <a:off x="8262446" y="1428954"/>
            <a:ext cx="2140151" cy="4733203"/>
          </a:xfrm>
          <a:prstGeom prst="rect">
            <a:avLst/>
          </a:prstGeom>
          <a:solidFill>
            <a:schemeClr val="accent6">
              <a:lumMod val="75000"/>
              <a:alpha val="89804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5AD12-B8F2-7B4A-463D-568BA79ADAB6}"/>
              </a:ext>
            </a:extLst>
          </p:cNvPr>
          <p:cNvSpPr/>
          <p:nvPr/>
        </p:nvSpPr>
        <p:spPr bwMode="auto">
          <a:xfrm>
            <a:off x="4925172" y="3839188"/>
            <a:ext cx="3241413" cy="2322969"/>
          </a:xfrm>
          <a:prstGeom prst="rect">
            <a:avLst/>
          </a:prstGeom>
          <a:solidFill>
            <a:schemeClr val="accent6">
              <a:lumMod val="75000"/>
              <a:alpha val="89804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95520D-FB14-7AC2-0B2C-2E558985663D}"/>
              </a:ext>
            </a:extLst>
          </p:cNvPr>
          <p:cNvSpPr/>
          <p:nvPr/>
        </p:nvSpPr>
        <p:spPr bwMode="auto">
          <a:xfrm>
            <a:off x="1588487" y="3841570"/>
            <a:ext cx="3241413" cy="2322969"/>
          </a:xfrm>
          <a:prstGeom prst="rect">
            <a:avLst/>
          </a:prstGeom>
          <a:solidFill>
            <a:schemeClr val="accent6">
              <a:lumMod val="75000"/>
              <a:alpha val="89804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7E1B0A-8A12-46A6-AF7C-B328928608C9}"/>
              </a:ext>
            </a:extLst>
          </p:cNvPr>
          <p:cNvSpPr/>
          <p:nvPr/>
        </p:nvSpPr>
        <p:spPr bwMode="auto">
          <a:xfrm>
            <a:off x="4925172" y="1431044"/>
            <a:ext cx="3241413" cy="2322969"/>
          </a:xfrm>
          <a:prstGeom prst="rect">
            <a:avLst/>
          </a:prstGeom>
          <a:solidFill>
            <a:schemeClr val="accent6">
              <a:lumMod val="75000"/>
              <a:alpha val="89804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91EB9E-7045-8F5E-32B2-DEF8E00BE368}"/>
              </a:ext>
            </a:extLst>
          </p:cNvPr>
          <p:cNvSpPr/>
          <p:nvPr/>
        </p:nvSpPr>
        <p:spPr bwMode="auto">
          <a:xfrm>
            <a:off x="1591663" y="1428954"/>
            <a:ext cx="3241413" cy="2322969"/>
          </a:xfrm>
          <a:prstGeom prst="rect">
            <a:avLst/>
          </a:prstGeom>
          <a:solidFill>
            <a:schemeClr val="accent6">
              <a:lumMod val="75000"/>
              <a:alpha val="89804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83867C-522A-70F1-F0AD-A730FF2CB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06" y="1642314"/>
            <a:ext cx="1536192" cy="192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E1F02FAC-9433-2A18-4994-AAE7B613D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89" y="4034859"/>
            <a:ext cx="1535952" cy="192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6AA23DA-9DEF-2CB2-48B6-F132FB15F323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50089" y="1642314"/>
            <a:ext cx="1536192" cy="192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B8E1FC0-36BA-E22B-637B-AA2E66BC7F2A}"/>
              </a:ext>
            </a:extLst>
          </p:cNvPr>
          <p:cNvSpPr txBox="1"/>
          <p:nvPr/>
        </p:nvSpPr>
        <p:spPr>
          <a:xfrm>
            <a:off x="3268063" y="1474153"/>
            <a:ext cx="155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ABA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</a:rPr>
              <a:t>Journal of Vacuum Science &amp; Technology A</a:t>
            </a:r>
            <a:r>
              <a:rPr lang="en-US" sz="1400" b="1" dirty="0">
                <a:solidFill>
                  <a:srgbClr val="FABA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</a:rPr>
              <a:t> 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ＭＳ Ｐゴシック"/>
              </a:rPr>
              <a:t>publishes original research, letters, and reviews on interfaces and surfaces of materials, thin films, and plasmas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D69E62-3D2D-2FCE-F2A3-08F96376E664}"/>
              </a:ext>
            </a:extLst>
          </p:cNvPr>
          <p:cNvSpPr txBox="1"/>
          <p:nvPr/>
        </p:nvSpPr>
        <p:spPr>
          <a:xfrm>
            <a:off x="6608670" y="1631770"/>
            <a:ext cx="153619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ABA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</a:rPr>
              <a:t>Journal of Vacuum Science &amp; Technology B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ＭＳ Ｐゴシック"/>
              </a:rPr>
              <a:t>publishes original research, letters, and reviews on  microelectronics &amp; nanotechnology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25D662-CC28-3490-8C91-EA8ABDA62124}"/>
              </a:ext>
            </a:extLst>
          </p:cNvPr>
          <p:cNvSpPr txBox="1"/>
          <p:nvPr/>
        </p:nvSpPr>
        <p:spPr>
          <a:xfrm>
            <a:off x="3227055" y="4369752"/>
            <a:ext cx="15361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ABA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</a:rPr>
              <a:t>Biointer</a:t>
            </a:r>
            <a:r>
              <a:rPr lang="en-US" sz="1400" b="1" i="1" dirty="0">
                <a:solidFill>
                  <a:srgbClr val="FABA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</a:rPr>
              <a:t>phases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ＭＳ Ｐゴシック"/>
              </a:rPr>
              <a:t>emphasizes quantitative characterization of biomaterials and biological interfaces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E2AFC7-2FF3-9609-980C-D208571DD2B4}"/>
              </a:ext>
            </a:extLst>
          </p:cNvPr>
          <p:cNvSpPr txBox="1"/>
          <p:nvPr/>
        </p:nvSpPr>
        <p:spPr>
          <a:xfrm>
            <a:off x="6603903" y="4179371"/>
            <a:ext cx="15986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ABA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</a:rPr>
              <a:t>Surface Science Spectra </a:t>
            </a:r>
          </a:p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ＭＳ Ｐゴシック"/>
              </a:rPr>
              <a:t>publishes reference, comparison, and technical spectra of XPS, AES, SE, UV-vis, LEIS and SIMS data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BFFA0A-2122-684E-DC58-DF901E9913A4}"/>
              </a:ext>
            </a:extLst>
          </p:cNvPr>
          <p:cNvSpPr txBox="1"/>
          <p:nvPr/>
        </p:nvSpPr>
        <p:spPr>
          <a:xfrm>
            <a:off x="8364413" y="3576834"/>
            <a:ext cx="1953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ABA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</a:rPr>
              <a:t>AVS Quantum Science </a:t>
            </a:r>
          </a:p>
          <a:p>
            <a:r>
              <a:rPr lang="en-US" sz="1050" i="1" dirty="0">
                <a:solidFill>
                  <a:srgbClr val="FABA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</a:rPr>
              <a:t>(co-published with AIPP)</a:t>
            </a:r>
          </a:p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ea typeface="ＭＳ Ｐゴシック"/>
              </a:rPr>
              <a:t>covers topics such as condensed matter, atomic, molecular and optical physics, biology, chemistry, materials science, and  computer science and engineering, all through the foundations of Quantum Science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Arial"/>
              <a:ea typeface="ＭＳ Ｐゴシック"/>
            </a:endParaRPr>
          </a:p>
        </p:txBody>
      </p:sp>
      <p:pic>
        <p:nvPicPr>
          <p:cNvPr id="14" name="Picture 13" descr="A close-up of a cover&#10;&#10;Description automatically generated">
            <a:extLst>
              <a:ext uri="{FF2B5EF4-FFF2-40B4-BE49-F238E27FC236}">
                <a16:creationId xmlns:a16="http://schemas.microsoft.com/office/drawing/2014/main" id="{18A94A82-980A-984A-CC5C-6B20F01F29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2431" y="1631770"/>
            <a:ext cx="1440180" cy="1920240"/>
          </a:xfrm>
          <a:prstGeom prst="rect">
            <a:avLst/>
          </a:prstGeom>
        </p:spPr>
      </p:pic>
      <p:pic>
        <p:nvPicPr>
          <p:cNvPr id="18" name="Picture 17" descr="A magazine cover with a variety of images&#10;&#10;Description automatically generated">
            <a:extLst>
              <a:ext uri="{FF2B5EF4-FFF2-40B4-BE49-F238E27FC236}">
                <a16:creationId xmlns:a16="http://schemas.microsoft.com/office/drawing/2014/main" id="{DC78E2CE-76E6-83D9-16E9-092173E43C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7673" y="4034859"/>
            <a:ext cx="1451520" cy="19202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8A0E74C-2E03-2833-BBDA-8279F5748188}"/>
              </a:ext>
            </a:extLst>
          </p:cNvPr>
          <p:cNvSpPr txBox="1"/>
          <p:nvPr/>
        </p:nvSpPr>
        <p:spPr>
          <a:xfrm>
            <a:off x="2828359" y="6275422"/>
            <a:ext cx="654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ABA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</a:rPr>
              <a:t>Learn more at https://avs.org/publications-library/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126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Volunteer Organization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AVS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7831C-5C8A-4D10-8B69-B54C753E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Chapters, Groups, and Divisions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As an interdisciplinary, professional Society, founded in 1953, AVS supports networking among academic, industrial, government, and consulting professionals involved in a wide variety of disciplines related to </a:t>
            </a:r>
            <a:r>
              <a:rPr lang="en-US" b="1" dirty="0">
                <a:effectLst/>
              </a:rPr>
              <a:t>materials, interfaces, and processing</a:t>
            </a:r>
            <a:r>
              <a:rPr lang="en-US" b="0" dirty="0">
                <a:effectLst/>
              </a:rPr>
              <a:t>. </a:t>
            </a:r>
            <a:br>
              <a:rPr lang="en-US" dirty="0"/>
            </a:br>
            <a:endParaRPr lang="en-US" dirty="0"/>
          </a:p>
          <a:p>
            <a:r>
              <a:rPr lang="en-US" b="0" dirty="0">
                <a:effectLst/>
              </a:rPr>
              <a:t>AVS is a Member Society of AIP comprised of </a:t>
            </a:r>
            <a:r>
              <a:rPr lang="en-US" b="1" dirty="0"/>
              <a:t>4</a:t>
            </a:r>
            <a:r>
              <a:rPr lang="en-US" b="1" dirty="0">
                <a:effectLst/>
              </a:rPr>
              <a:t>,000 members worldwide</a:t>
            </a:r>
            <a:r>
              <a:rPr lang="en-US" b="0" dirty="0">
                <a:effectLst/>
              </a:rPr>
              <a:t>.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>
                <a:cs typeface="Segoe UI" panose="020B0502040204020203" pitchFamily="34" charset="0"/>
              </a:rPr>
              <a:t>10 Divisions</a:t>
            </a:r>
          </a:p>
          <a:p>
            <a:r>
              <a:rPr lang="en-US" dirty="0">
                <a:cs typeface="Segoe UI" panose="020B0502040204020203" pitchFamily="34" charset="0"/>
              </a:rPr>
              <a:t>4 Technical Groups</a:t>
            </a:r>
          </a:p>
          <a:p>
            <a:r>
              <a:rPr lang="en-US" dirty="0">
                <a:cs typeface="Segoe UI" panose="020B0502040204020203" pitchFamily="34" charset="0"/>
              </a:rPr>
              <a:t>16 Regional Chapters</a:t>
            </a:r>
          </a:p>
          <a:p>
            <a:r>
              <a:rPr lang="en-US" dirty="0">
                <a:cs typeface="Segoe UI" panose="020B0502040204020203" pitchFamily="34" charset="0"/>
              </a:rPr>
              <a:t>2 International Chapters</a:t>
            </a:r>
          </a:p>
          <a:p>
            <a:r>
              <a:rPr lang="en-US" dirty="0">
                <a:cs typeface="Segoe UI" panose="020B0502040204020203" pitchFamily="34" charset="0"/>
              </a:rPr>
              <a:t>9 International Affiliates</a:t>
            </a:r>
          </a:p>
          <a:p>
            <a:r>
              <a:rPr lang="en-US" dirty="0">
                <a:cs typeface="Segoe UI" panose="020B0502040204020203" pitchFamily="34" charset="0"/>
              </a:rPr>
              <a:t>6 Student Chapters</a:t>
            </a:r>
          </a:p>
          <a:p>
            <a:r>
              <a:rPr lang="en-US" dirty="0">
                <a:cs typeface="Segoe UI" panose="020B0502040204020203" pitchFamily="34" charset="0"/>
              </a:rPr>
              <a:t>5-8 Focus Topics/Symposia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F9D42C-CE7E-5C17-F51D-F25E7F10E86C}"/>
              </a:ext>
            </a:extLst>
          </p:cNvPr>
          <p:cNvSpPr txBox="1">
            <a:spLocks/>
          </p:cNvSpPr>
          <p:nvPr/>
        </p:nvSpPr>
        <p:spPr>
          <a:xfrm>
            <a:off x="10538007" y="908244"/>
            <a:ext cx="1476157" cy="3288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AVS Basics</a:t>
            </a:r>
          </a:p>
        </p:txBody>
      </p:sp>
      <p:pic>
        <p:nvPicPr>
          <p:cNvPr id="8" name="Picture 7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E439B319-3FFD-E33F-00A5-0B58CBCBD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6" y="903325"/>
            <a:ext cx="980750" cy="9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08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pink wavy background&#10;&#10;Description automatically generated">
            <a:extLst>
              <a:ext uri="{FF2B5EF4-FFF2-40B4-BE49-F238E27FC236}">
                <a16:creationId xmlns:a16="http://schemas.microsoft.com/office/drawing/2014/main" id="{10053786-6938-BDA8-0AFA-47D9903A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64" y="0"/>
            <a:ext cx="12246864" cy="6861574"/>
          </a:xfrm>
          <a:prstGeom prst="rect">
            <a:avLst/>
          </a:prstGeom>
        </p:spPr>
      </p:pic>
      <p:pic>
        <p:nvPicPr>
          <p:cNvPr id="10" name="Picture 9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C0E18708-DFD2-40DC-11D5-95B93BAC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864" y="-271363"/>
            <a:ext cx="12234163" cy="94298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BAF368-6D6F-EE31-F512-22D59DCEDC05}"/>
              </a:ext>
            </a:extLst>
          </p:cNvPr>
          <p:cNvSpPr txBox="1">
            <a:spLocks/>
          </p:cNvSpPr>
          <p:nvPr/>
        </p:nvSpPr>
        <p:spPr>
          <a:xfrm>
            <a:off x="482613" y="191189"/>
            <a:ext cx="61830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</a:p>
        </p:txBody>
      </p:sp>
      <p:pic>
        <p:nvPicPr>
          <p:cNvPr id="12" name="Picture 11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01A893CD-16A3-6645-4C6F-B3CBE43A3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94" y="302219"/>
            <a:ext cx="927100" cy="939800"/>
          </a:xfrm>
          <a:prstGeom prst="rect">
            <a:avLst/>
          </a:prstGeom>
        </p:spPr>
      </p:pic>
      <p:pic>
        <p:nvPicPr>
          <p:cNvPr id="14" name="Picture 13" descr="A close-up of a cover&#10;&#10;Description automatically generated">
            <a:extLst>
              <a:ext uri="{FF2B5EF4-FFF2-40B4-BE49-F238E27FC236}">
                <a16:creationId xmlns:a16="http://schemas.microsoft.com/office/drawing/2014/main" id="{18A94A82-980A-984A-CC5C-6B20F01F2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94" y="2444526"/>
            <a:ext cx="1666673" cy="2222230"/>
          </a:xfrm>
          <a:prstGeom prst="rect">
            <a:avLst/>
          </a:prstGeom>
        </p:spPr>
      </p:pic>
      <p:pic>
        <p:nvPicPr>
          <p:cNvPr id="16" name="Picture 15" descr="A magazine cover with a colorful image&#10;&#10;Description automatically generated">
            <a:extLst>
              <a:ext uri="{FF2B5EF4-FFF2-40B4-BE49-F238E27FC236}">
                <a16:creationId xmlns:a16="http://schemas.microsoft.com/office/drawing/2014/main" id="{E995A559-D775-7E0A-AF3E-0AD56DB32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291" y="2455592"/>
            <a:ext cx="1777784" cy="2222229"/>
          </a:xfrm>
          <a:prstGeom prst="rect">
            <a:avLst/>
          </a:prstGeom>
        </p:spPr>
      </p:pic>
      <p:pic>
        <p:nvPicPr>
          <p:cNvPr id="18" name="Picture 17" descr="A magazine cover with a variety of images&#10;&#10;Description automatically generated">
            <a:extLst>
              <a:ext uri="{FF2B5EF4-FFF2-40B4-BE49-F238E27FC236}">
                <a16:creationId xmlns:a16="http://schemas.microsoft.com/office/drawing/2014/main" id="{DC78E2CE-76E6-83D9-16E9-092173E43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9926" y="2458168"/>
            <a:ext cx="1691596" cy="2237841"/>
          </a:xfrm>
          <a:prstGeom prst="rect">
            <a:avLst/>
          </a:prstGeom>
        </p:spPr>
      </p:pic>
      <p:pic>
        <p:nvPicPr>
          <p:cNvPr id="20" name="Picture 19" descr="A magazine cover with a colorful image of trees&#10;&#10;Description automatically generated">
            <a:extLst>
              <a:ext uri="{FF2B5EF4-FFF2-40B4-BE49-F238E27FC236}">
                <a16:creationId xmlns:a16="http://schemas.microsoft.com/office/drawing/2014/main" id="{32FF8AAC-38A6-34D1-3A9E-F7D8D744D5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7240" y="2455592"/>
            <a:ext cx="1777784" cy="2222229"/>
          </a:xfrm>
          <a:prstGeom prst="rect">
            <a:avLst/>
          </a:prstGeom>
        </p:spPr>
      </p:pic>
      <p:pic>
        <p:nvPicPr>
          <p:cNvPr id="22" name="Picture 21" descr="A green cover with a graph&#10;&#10;Description automatically generated">
            <a:extLst>
              <a:ext uri="{FF2B5EF4-FFF2-40B4-BE49-F238E27FC236}">
                <a16:creationId xmlns:a16="http://schemas.microsoft.com/office/drawing/2014/main" id="{BC1EBD63-7156-3F28-8254-269C0E31FB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2018" y="2455592"/>
            <a:ext cx="1777784" cy="2222229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4DDA674-8798-776F-B473-F6011971D584}"/>
              </a:ext>
            </a:extLst>
          </p:cNvPr>
          <p:cNvSpPr txBox="1">
            <a:spLocks/>
          </p:cNvSpPr>
          <p:nvPr/>
        </p:nvSpPr>
        <p:spPr>
          <a:xfrm>
            <a:off x="-54863" y="5485633"/>
            <a:ext cx="12253214" cy="1305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WWW.AVSPUBLICATIONS.ORG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1600200" y="6261570"/>
            <a:ext cx="944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EBD"/>
                </a:solidFill>
              </a:rPr>
              <a:t>Questions? Contact Angela Klink, </a:t>
            </a:r>
            <a:r>
              <a:rPr lang="en-US" sz="2000" u="sng" dirty="0">
                <a:solidFill>
                  <a:srgbClr val="FFFEBD"/>
                </a:solidFill>
              </a:rPr>
              <a:t>angela@avs.org</a:t>
            </a:r>
            <a:endParaRPr lang="en-US" sz="2000" b="1" u="sng" dirty="0">
              <a:solidFill>
                <a:srgbClr val="FFFEBD"/>
              </a:solidFill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ABA20"/>
              </a:solidFill>
            </a:endParaRP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-14591" y="1745397"/>
            <a:ext cx="12192000" cy="231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2400" dirty="0">
                <a:solidFill>
                  <a:srgbClr val="54C2F3"/>
                </a:solidFill>
                <a:latin typeface="Arial Bold" charset="0"/>
              </a:rPr>
            </a:br>
            <a:r>
              <a:rPr lang="en-US" sz="2400" dirty="0">
                <a:solidFill>
                  <a:srgbClr val="54C2F3"/>
                </a:solidFill>
                <a:latin typeface="Arial Bold" charset="0"/>
              </a:rPr>
              <a:t>Follow Us on Social Media and Visit the AVS Events Calendar at: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FABA20"/>
                </a:solidFill>
                <a:latin typeface="Arial Bold" charset="0"/>
              </a:rPr>
              <a:t>www.avs.org/Meetings-Exhibits/Events-Calendar</a:t>
            </a: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54C2F3"/>
              </a:solidFill>
              <a:latin typeface="Arial Bold" charset="0"/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54C2F3"/>
              </a:solidFill>
              <a:latin typeface="Arial Bold" charset="0"/>
            </a:endParaRPr>
          </a:p>
        </p:txBody>
      </p:sp>
      <p:sp>
        <p:nvSpPr>
          <p:cNvPr id="3" name="Rectangle 1063">
            <a:extLst>
              <a:ext uri="{FF2B5EF4-FFF2-40B4-BE49-F238E27FC236}">
                <a16:creationId xmlns:a16="http://schemas.microsoft.com/office/drawing/2014/main" id="{B53CEB82-62BF-7F64-2FA4-06CD1DDA9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797491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 Box 1065">
            <a:extLst>
              <a:ext uri="{FF2B5EF4-FFF2-40B4-BE49-F238E27FC236}">
                <a16:creationId xmlns:a16="http://schemas.microsoft.com/office/drawing/2014/main" id="{0C169623-B0FB-DE0D-3867-D9815B5BA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14400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AVS Events Calendar &amp; Social Media</a:t>
            </a:r>
          </a:p>
        </p:txBody>
      </p:sp>
      <p:pic>
        <p:nvPicPr>
          <p:cNvPr id="6" name="Picture 71" descr="AVS56_logo_yello">
            <a:extLst>
              <a:ext uri="{FF2B5EF4-FFF2-40B4-BE49-F238E27FC236}">
                <a16:creationId xmlns:a16="http://schemas.microsoft.com/office/drawing/2014/main" id="{59D19A65-3CC7-B1D5-650F-5809C734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6353" y="5383476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7">
            <a:extLst>
              <a:ext uri="{FF2B5EF4-FFF2-40B4-BE49-F238E27FC236}">
                <a16:creationId xmlns:a16="http://schemas.microsoft.com/office/drawing/2014/main" id="{ADF69B1D-D709-58EA-78F0-B927FEAD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156121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1040" name="Picture 16" descr="Social Media Marketing Strategy, HD Png Download , Transparent Png Image -  PNGitem">
            <a:extLst>
              <a:ext uri="{FF2B5EF4-FFF2-40B4-BE49-F238E27FC236}">
                <a16:creationId xmlns:a16="http://schemas.microsoft.com/office/drawing/2014/main" id="{FFECBFF2-DC6C-AA8A-1371-1737E19BF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65202"/>
            <a:ext cx="4038600" cy="2778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3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-463295" y="4572660"/>
            <a:ext cx="389229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EBD"/>
                </a:solidFill>
              </a:rPr>
              <a:t>Questions? </a:t>
            </a: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EBD"/>
                </a:solidFill>
              </a:rPr>
              <a:t>Contact Heather Korff, </a:t>
            </a:r>
            <a:r>
              <a:rPr lang="en-US" sz="2000" u="sng" dirty="0">
                <a:solidFill>
                  <a:srgbClr val="FFFEBD"/>
                </a:solidFill>
              </a:rPr>
              <a:t>heather@avs.org</a:t>
            </a:r>
            <a:endParaRPr lang="en-US" sz="2000" b="1" u="sng" dirty="0">
              <a:solidFill>
                <a:srgbClr val="FFFEBD"/>
              </a:solidFill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ABA2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4" y="2933700"/>
            <a:ext cx="2428875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5" y="4114800"/>
            <a:ext cx="2428875" cy="1181100"/>
          </a:xfrm>
          <a:prstGeom prst="rect">
            <a:avLst/>
          </a:prstGeom>
        </p:spPr>
      </p:pic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304800" y="1687653"/>
            <a:ext cx="11277597" cy="158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54C2F3"/>
                </a:solidFill>
                <a:latin typeface="Arial Bold" charset="0"/>
              </a:rPr>
              <a:t>AVS is now offering online training options from</a:t>
            </a:r>
            <a:br>
              <a:rPr lang="en-US" sz="2800" dirty="0">
                <a:solidFill>
                  <a:srgbClr val="54C2F3"/>
                </a:solidFill>
                <a:latin typeface="Arial Bold" charset="0"/>
              </a:rPr>
            </a:br>
            <a:r>
              <a:rPr lang="en-US" sz="2800" dirty="0">
                <a:solidFill>
                  <a:srgbClr val="54C2F3"/>
                </a:solidFill>
                <a:latin typeface="Arial Bold" charset="0"/>
              </a:rPr>
              <a:t>short courses to webinars to e-Talks.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54C2F3"/>
              </a:solidFill>
              <a:latin typeface="Arial Bold" charset="0"/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54C2F3"/>
              </a:solidFill>
              <a:latin typeface="Arial Bold" charset="0"/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54C2F3"/>
              </a:solidFill>
              <a:latin typeface="Arial Bold" charset="0"/>
            </a:endParaRPr>
          </a:p>
        </p:txBody>
      </p:sp>
      <p:sp>
        <p:nvSpPr>
          <p:cNvPr id="4" name="Rectangle 1063">
            <a:extLst>
              <a:ext uri="{FF2B5EF4-FFF2-40B4-BE49-F238E27FC236}">
                <a16:creationId xmlns:a16="http://schemas.microsoft.com/office/drawing/2014/main" id="{169A1F5D-03D4-F33B-94C3-AEC73E5E9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92691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 Box 1065">
            <a:extLst>
              <a:ext uri="{FF2B5EF4-FFF2-40B4-BE49-F238E27FC236}">
                <a16:creationId xmlns:a16="http://schemas.microsoft.com/office/drawing/2014/main" id="{C8FE56A8-79FA-FD11-1A10-3ECB92863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AVS Online Training</a:t>
            </a:r>
          </a:p>
        </p:txBody>
      </p:sp>
      <p:pic>
        <p:nvPicPr>
          <p:cNvPr id="6" name="Picture 71" descr="AVS56_logo_yello">
            <a:extLst>
              <a:ext uri="{FF2B5EF4-FFF2-40B4-BE49-F238E27FC236}">
                <a16:creationId xmlns:a16="http://schemas.microsoft.com/office/drawing/2014/main" id="{1F409AC9-0F39-7908-DF56-D885C13B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728097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7">
            <a:extLst>
              <a:ext uri="{FF2B5EF4-FFF2-40B4-BE49-F238E27FC236}">
                <a16:creationId xmlns:a16="http://schemas.microsoft.com/office/drawing/2014/main" id="{2A4DB194-E79F-8101-B64E-7E97141EE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93" y="3922875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39E748-7554-947F-AC06-6154D8381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523" y="5295900"/>
            <a:ext cx="2428875" cy="1181100"/>
          </a:xfrm>
          <a:prstGeom prst="rect">
            <a:avLst/>
          </a:prstGeom>
        </p:spPr>
      </p:pic>
      <p:pic>
        <p:nvPicPr>
          <p:cNvPr id="14" name="Online Media 13" title="AVS Online Training &amp; Webinars">
            <a:hlinkClick r:id="" action="ppaction://media"/>
            <a:extLst>
              <a:ext uri="{FF2B5EF4-FFF2-40B4-BE49-F238E27FC236}">
                <a16:creationId xmlns:a16="http://schemas.microsoft.com/office/drawing/2014/main" id="{7EB2F89B-6885-FA4C-84BF-B4546E1A382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895600" y="3058887"/>
            <a:ext cx="5812625" cy="3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1B279D28-A630-7C2B-CF0F-244DF90B6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5"/>
            <a:ext cx="12192000" cy="102511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Call for AVS </a:t>
            </a:r>
            <a:r>
              <a:rPr lang="en-US" altLang="en-US" sz="4000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Awards Nominations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24EB4-B6C7-1C97-7277-48E67B23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2679"/>
            <a:ext cx="12191999" cy="5577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Major Awards: Due March 10, 2025</a:t>
            </a:r>
            <a:endParaRPr lang="en-US" sz="2400" dirty="0">
              <a:solidFill>
                <a:srgbClr val="D3B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2A84E4D-9C73-79B7-4D00-FC5DB68C4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80518"/>
            <a:ext cx="12192000" cy="445997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Outstanding Theoretical and/or Experimental Accomplishments: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Medard W. Welch Award</a:t>
            </a: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Research or Technological Innovation: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A. Thornton Memorial Award</a:t>
            </a: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Theoretical or Experimental Work by an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Career Scientist: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Mark Memorial Award</a:t>
            </a: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Sustained and Outstanding Technical Contributions: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Fellow of the Society </a:t>
            </a:r>
          </a:p>
          <a:p>
            <a:pPr algn="ctr">
              <a:defRPr/>
            </a:pPr>
            <a:endParaRPr lang="en-US" sz="2400" b="1" dirty="0">
              <a:solidFill>
                <a:srgbClr val="D3B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Outstanding Performance in Technical Support of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Research and Development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rgbClr val="D3BF7B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George T. </a:t>
            </a:r>
            <a:r>
              <a:rPr lang="en-US" sz="2400" b="1" kern="100" dirty="0" err="1">
                <a:solidFill>
                  <a:srgbClr val="D3BF7B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Hanyo</a:t>
            </a:r>
            <a:r>
              <a:rPr lang="en-US" sz="2400" b="1" kern="100" dirty="0">
                <a:solidFill>
                  <a:srgbClr val="D3BF7B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Award</a:t>
            </a:r>
            <a:endParaRPr lang="en-US" sz="2400" b="1" kern="100" dirty="0">
              <a:solidFill>
                <a:srgbClr val="D3BF7B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E5C34-CC64-300A-F635-D8763D86A89E}"/>
              </a:ext>
            </a:extLst>
          </p:cNvPr>
          <p:cNvCxnSpPr/>
          <p:nvPr/>
        </p:nvCxnSpPr>
        <p:spPr bwMode="auto">
          <a:xfrm rot="5400000">
            <a:off x="6099356" y="14325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2339E-F939-0AA8-61E2-F8A51CCDE1A3}"/>
              </a:ext>
            </a:extLst>
          </p:cNvPr>
          <p:cNvCxnSpPr/>
          <p:nvPr/>
        </p:nvCxnSpPr>
        <p:spPr bwMode="auto">
          <a:xfrm rot="5400000">
            <a:off x="6099356" y="22707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9F4C1F-4541-BCF7-5F7D-BAF24DDF2401}"/>
              </a:ext>
            </a:extLst>
          </p:cNvPr>
          <p:cNvCxnSpPr/>
          <p:nvPr/>
        </p:nvCxnSpPr>
        <p:spPr bwMode="auto">
          <a:xfrm rot="5400000">
            <a:off x="6035040" y="3261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C01293-AA5E-D6DC-31B6-B54CFE6F1A3A}"/>
              </a:ext>
            </a:extLst>
          </p:cNvPr>
          <p:cNvCxnSpPr/>
          <p:nvPr/>
        </p:nvCxnSpPr>
        <p:spPr bwMode="auto">
          <a:xfrm rot="5400000">
            <a:off x="6096000" y="4023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07595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1B279D28-A630-7C2B-CF0F-244DF90B6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5"/>
            <a:ext cx="12192000" cy="102511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Call for AVS Student Awards Nominations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24EB4-B6C7-1C97-7277-48E67B23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2679"/>
            <a:ext cx="12191999" cy="5577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Student Awards: Due April 14, 2025</a:t>
            </a:r>
            <a:endParaRPr lang="en-US" sz="2400" dirty="0">
              <a:solidFill>
                <a:srgbClr val="D3B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2A84E4D-9C73-79B7-4D00-FC5DB68C4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80518"/>
            <a:ext cx="12192000" cy="4472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Outstanding Research by a Graduate Student:</a:t>
            </a:r>
          </a:p>
          <a:p>
            <a:pPr algn="ctr">
              <a:defRPr/>
            </a:pPr>
            <a:endParaRPr lang="en-US" sz="800" b="1" dirty="0">
              <a:solidFill>
                <a:srgbClr val="D3B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Dorothy M. and Earl S. Hoffman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and Scholarship</a:t>
            </a: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Nellie Yeoh Whetten Award</a:t>
            </a: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and Sigurd Varian Award</a:t>
            </a: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Research Award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E5C34-CC64-300A-F635-D8763D86A89E}"/>
              </a:ext>
            </a:extLst>
          </p:cNvPr>
          <p:cNvCxnSpPr/>
          <p:nvPr/>
        </p:nvCxnSpPr>
        <p:spPr bwMode="auto">
          <a:xfrm rot="5400000">
            <a:off x="6080760" y="21945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2339E-F939-0AA8-61E2-F8A51CCDE1A3}"/>
              </a:ext>
            </a:extLst>
          </p:cNvPr>
          <p:cNvCxnSpPr/>
          <p:nvPr/>
        </p:nvCxnSpPr>
        <p:spPr bwMode="auto">
          <a:xfrm rot="5400000">
            <a:off x="6099356" y="2880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9F4C1F-4541-BCF7-5F7D-BAF24DDF2401}"/>
              </a:ext>
            </a:extLst>
          </p:cNvPr>
          <p:cNvCxnSpPr/>
          <p:nvPr/>
        </p:nvCxnSpPr>
        <p:spPr bwMode="auto">
          <a:xfrm rot="5400000">
            <a:off x="6035040" y="3642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551FC7-5FAC-D9D5-B1FF-1C1BF239073A}"/>
              </a:ext>
            </a:extLst>
          </p:cNvPr>
          <p:cNvSpPr txBox="1"/>
          <p:nvPr/>
        </p:nvSpPr>
        <p:spPr>
          <a:xfrm>
            <a:off x="2666998" y="5872370"/>
            <a:ext cx="6858000" cy="707886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Students May Apply for a National Student Award and One Division/Group Award in Each Year</a:t>
            </a:r>
          </a:p>
        </p:txBody>
      </p:sp>
    </p:spTree>
    <p:extLst>
      <p:ext uri="{BB962C8B-B14F-4D97-AF65-F5344CB8AC3E}">
        <p14:creationId xmlns:p14="http://schemas.microsoft.com/office/powerpoint/2010/main" val="951760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banner with a city in the background&#10;&#10;Description automatically generated">
            <a:extLst>
              <a:ext uri="{FF2B5EF4-FFF2-40B4-BE49-F238E27FC236}">
                <a16:creationId xmlns:a16="http://schemas.microsoft.com/office/drawing/2014/main" id="{2309E6A5-6B79-B142-EF44-53A17DBCE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A1737A-DD09-99B7-C71E-58DB80039526}"/>
              </a:ext>
            </a:extLst>
          </p:cNvPr>
          <p:cNvSpPr txBox="1"/>
          <p:nvPr/>
        </p:nvSpPr>
        <p:spPr>
          <a:xfrm>
            <a:off x="762000" y="4876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www.avs71.avs.org</a:t>
            </a:r>
          </a:p>
        </p:txBody>
      </p:sp>
    </p:spTree>
    <p:extLst>
      <p:ext uri="{BB962C8B-B14F-4D97-AF65-F5344CB8AC3E}">
        <p14:creationId xmlns:p14="http://schemas.microsoft.com/office/powerpoint/2010/main" val="376160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04B7F-AEC8-C39B-35DD-E2399B88B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poster with text and a city in the background&#10;&#10;Description automatically generated">
            <a:extLst>
              <a:ext uri="{FF2B5EF4-FFF2-40B4-BE49-F238E27FC236}">
                <a16:creationId xmlns:a16="http://schemas.microsoft.com/office/drawing/2014/main" id="{B31DFC7B-88E1-4572-EA6E-68D27BDA7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81910-1B5C-B32F-D4CF-42AC312604FE}"/>
              </a:ext>
            </a:extLst>
          </p:cNvPr>
          <p:cNvSpPr txBox="1"/>
          <p:nvPr/>
        </p:nvSpPr>
        <p:spPr>
          <a:xfrm>
            <a:off x="9753600" y="6275457"/>
            <a:ext cx="2362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www.avs71.avs.org</a:t>
            </a:r>
          </a:p>
        </p:txBody>
      </p:sp>
    </p:spTree>
    <p:extLst>
      <p:ext uri="{BB962C8B-B14F-4D97-AF65-F5344CB8AC3E}">
        <p14:creationId xmlns:p14="http://schemas.microsoft.com/office/powerpoint/2010/main" val="11220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C3637-CB76-4B3E-A784-17706AF87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71F71E-A444-2F14-2325-800129F6DF13}"/>
              </a:ext>
            </a:extLst>
          </p:cNvPr>
          <p:cNvSpPr txBox="1"/>
          <p:nvPr/>
        </p:nvSpPr>
        <p:spPr>
          <a:xfrm>
            <a:off x="9753600" y="6275457"/>
            <a:ext cx="2362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www.avs71.avs.org</a:t>
            </a: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6BA1ECDD-06DD-578E-EFFD-D5A8494D1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5CC99-0001-D3C0-61B1-3EAB31047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27F787-D9AE-D68B-20C9-506DA7C32CBE}"/>
              </a:ext>
            </a:extLst>
          </p:cNvPr>
          <p:cNvSpPr/>
          <p:nvPr/>
        </p:nvSpPr>
        <p:spPr>
          <a:xfrm>
            <a:off x="0" y="-9761"/>
            <a:ext cx="6095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A84EF6-DFBF-0610-9D53-D6D1C6AFA951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FF3C-DE1F-D665-E35F-D436A8BC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850" y="1261220"/>
            <a:ext cx="5595332" cy="49979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New and Improved </a:t>
            </a:r>
            <a:r>
              <a:rPr lang="en-US" sz="2200" b="1" dirty="0" err="1"/>
              <a:t>MyAVS</a:t>
            </a:r>
            <a:r>
              <a:rPr lang="en-US" sz="2200" b="1" dirty="0"/>
              <a:t> Featuring: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Streamlined Navigation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Cleaner Look and Feel</a:t>
            </a: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Simpler Social Media </a:t>
            </a:r>
            <a:r>
              <a:rPr lang="en-US" sz="1800" b="0" dirty="0">
                <a:ea typeface="Calibri" panose="020F0502020204030204" pitchFamily="34" charset="0"/>
              </a:rPr>
              <a:t>E</a:t>
            </a:r>
            <a:r>
              <a:rPr lang="en-US" sz="1800" b="0" dirty="0">
                <a:effectLst/>
                <a:ea typeface="Calibri" panose="020F0502020204030204" pitchFamily="34" charset="0"/>
              </a:rPr>
              <a:t>ngagement</a:t>
            </a:r>
          </a:p>
          <a:p>
            <a:pPr marL="0" indent="0">
              <a:buNone/>
            </a:pPr>
            <a:r>
              <a:rPr lang="en-US" sz="2200" b="1" dirty="0"/>
              <a:t>Login to MyAVS to: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Join or Renew Online - Print Receipts or Invoices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Maintain Your </a:t>
            </a:r>
            <a:r>
              <a:rPr lang="en-US" sz="1800" b="0">
                <a:effectLst/>
                <a:ea typeface="Calibri" panose="020F0502020204030204" pitchFamily="34" charset="0"/>
              </a:rPr>
              <a:t>Profile - </a:t>
            </a:r>
            <a:r>
              <a:rPr lang="en-US" sz="1800" b="0" dirty="0">
                <a:effectLst/>
                <a:ea typeface="Calibri" panose="020F0502020204030204" pitchFamily="34" charset="0"/>
              </a:rPr>
              <a:t>Add Your Photo, If Desired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Access and Print Membership Card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Reset Your Password or Request Your Username in</a:t>
            </a:r>
            <a:br>
              <a:rPr lang="en-US" sz="1800" b="0" dirty="0">
                <a:ea typeface="Calibri" panose="020F0502020204030204" pitchFamily="34" charset="0"/>
              </a:rPr>
            </a:br>
            <a:r>
              <a:rPr lang="en-US" sz="1800" b="0" dirty="0">
                <a:effectLst/>
                <a:ea typeface="Calibri" panose="020F0502020204030204" pitchFamily="34" charset="0"/>
              </a:rPr>
              <a:t>Real </a:t>
            </a:r>
            <a:r>
              <a:rPr lang="en-US" sz="1800" b="0" dirty="0">
                <a:ea typeface="Calibri" panose="020F0502020204030204" pitchFamily="34" charset="0"/>
              </a:rPr>
              <a:t>T</a:t>
            </a:r>
            <a:r>
              <a:rPr lang="en-US" sz="1800" b="0" dirty="0">
                <a:effectLst/>
                <a:ea typeface="Calibri" panose="020F0502020204030204" pitchFamily="34" charset="0"/>
              </a:rPr>
              <a:t>ime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a typeface="Calibri" panose="020F0502020204030204" pitchFamily="34" charset="0"/>
              </a:rPr>
              <a:t>View </a:t>
            </a:r>
            <a:r>
              <a:rPr lang="en-US" sz="1800" b="0" dirty="0">
                <a:effectLst/>
                <a:ea typeface="Calibri" panose="020F0502020204030204" pitchFamily="34" charset="0"/>
              </a:rPr>
              <a:t>New Member Tips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Access the Publications and Technical Libraries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Review Chapter and Division Affiliations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Look for the Latest Insurance and Long-Term Care Discounts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Purchase Official AVS Merchandise</a:t>
            </a:r>
          </a:p>
          <a:p>
            <a:pPr>
              <a:spcBef>
                <a:spcPts val="0"/>
              </a:spcBef>
            </a:pPr>
            <a:endParaRPr lang="en-US" sz="1800" b="0" dirty="0">
              <a:effectLst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0" dirty="0">
                <a:effectLst/>
                <a:ea typeface="Calibri" panose="020F0502020204030204" pitchFamily="34" charset="0"/>
              </a:rPr>
              <a:t>Features Coming in 2025: </a:t>
            </a:r>
            <a:br>
              <a:rPr lang="en-US" b="0" dirty="0">
                <a:effectLst/>
                <a:ea typeface="Calibri" panose="020F0502020204030204" pitchFamily="34" charset="0"/>
              </a:rPr>
            </a:br>
            <a:r>
              <a:rPr lang="en-US" b="0" dirty="0">
                <a:effectLst/>
                <a:ea typeface="Calibri" panose="020F0502020204030204" pitchFamily="34" charset="0"/>
              </a:rPr>
              <a:t>Online Communities + More </a:t>
            </a:r>
            <a:endParaRPr lang="en-US" b="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EDBB71-319C-F892-5B91-EE7B99BCF1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00666" y="2841649"/>
            <a:ext cx="5595333" cy="692595"/>
          </a:xfrm>
        </p:spPr>
        <p:txBody>
          <a:bodyPr/>
          <a:lstStyle/>
          <a:p>
            <a:pPr algn="l"/>
            <a:r>
              <a:rPr lang="en-US" dirty="0"/>
              <a:t>Your Portal to All </a:t>
            </a:r>
            <a:br>
              <a:rPr lang="en-US" dirty="0"/>
            </a:br>
            <a:r>
              <a:rPr lang="en-US" dirty="0"/>
              <a:t>AVS Member Benefits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8F9E74-B6AF-FA56-68F7-ACEF092A21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1E9B6-2569-C826-077E-EC8A090358C9}"/>
              </a:ext>
            </a:extLst>
          </p:cNvPr>
          <p:cNvSpPr txBox="1"/>
          <p:nvPr/>
        </p:nvSpPr>
        <p:spPr>
          <a:xfrm>
            <a:off x="421953" y="3850150"/>
            <a:ext cx="384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MyAVS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82315E7-6513-2FE8-3E88-54C67566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997853" y="1413302"/>
            <a:ext cx="3401402" cy="8397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E89769D7-F2F6-B008-1CA8-DB9C87C77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51" y="1272758"/>
            <a:ext cx="1216152" cy="12299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E8FF0E-A089-4F1B-3BE5-D37B847A5C93}"/>
              </a:ext>
            </a:extLst>
          </p:cNvPr>
          <p:cNvSpPr txBox="1"/>
          <p:nvPr/>
        </p:nvSpPr>
        <p:spPr>
          <a:xfrm>
            <a:off x="2153751" y="5626946"/>
            <a:ext cx="208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View This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</a:p>
        </p:txBody>
      </p:sp>
      <p:pic>
        <p:nvPicPr>
          <p:cNvPr id="17" name="Graphic 16" descr="Arrow: Slight curve with solid fill">
            <a:extLst>
              <a:ext uri="{FF2B5EF4-FFF2-40B4-BE49-F238E27FC236}">
                <a16:creationId xmlns:a16="http://schemas.microsoft.com/office/drawing/2014/main" id="{F4D7EC4F-5779-0467-0FD4-BA62CCB19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957500">
            <a:off x="2850182" y="3542577"/>
            <a:ext cx="1424653" cy="1035872"/>
          </a:xfrm>
          <a:prstGeom prst="rect">
            <a:avLst/>
          </a:prstGeom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0EF2C1E-C4B4-43A0-44AD-AB1872C0B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060" y="2841649"/>
            <a:ext cx="1371600" cy="1745132"/>
          </a:xfrm>
          <a:prstGeom prst="rect">
            <a:avLst/>
          </a:prstGeom>
        </p:spPr>
      </p:pic>
      <p:pic>
        <p:nvPicPr>
          <p:cNvPr id="18" name="Picture 1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915AAC8-1EE6-BB75-4CD1-CCBF1C4F6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66" y="4702374"/>
            <a:ext cx="1280160" cy="1645006"/>
          </a:xfrm>
          <a:prstGeom prst="rect">
            <a:avLst/>
          </a:prstGeom>
        </p:spPr>
      </p:pic>
      <p:pic>
        <p:nvPicPr>
          <p:cNvPr id="19" name="Graphic 18" descr="Arrow: Slight curve with solid fill">
            <a:extLst>
              <a:ext uri="{FF2B5EF4-FFF2-40B4-BE49-F238E27FC236}">
                <a16:creationId xmlns:a16="http://schemas.microsoft.com/office/drawing/2014/main" id="{0CBCE96D-BB65-4A54-D78D-99E1D735C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398091">
            <a:off x="2195139" y="4806757"/>
            <a:ext cx="1424653" cy="1035872"/>
          </a:xfrm>
          <a:prstGeom prst="rect">
            <a:avLst/>
          </a:prstGeom>
        </p:spPr>
      </p:pic>
      <p:pic>
        <p:nvPicPr>
          <p:cNvPr id="15" name="Graphic 14" descr="Postit Notes with solid fill">
            <a:extLst>
              <a:ext uri="{FF2B5EF4-FFF2-40B4-BE49-F238E27FC236}">
                <a16:creationId xmlns:a16="http://schemas.microsoft.com/office/drawing/2014/main" id="{27BBF311-17AB-A0BC-5F5D-557FDC8B60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38422" y="48031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9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BF24A-3808-CF86-D322-735D2072288A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Stay </a:t>
            </a:r>
            <a:br>
              <a:rPr lang="en-US" dirty="0"/>
            </a:br>
            <a:r>
              <a:rPr lang="en-US" dirty="0"/>
              <a:t>Informed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671" y="1065321"/>
            <a:ext cx="5541225" cy="5724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Website: </a:t>
            </a:r>
          </a:p>
          <a:p>
            <a:r>
              <a:rPr lang="en-US" sz="1800" b="0" dirty="0"/>
              <a:t>Best Way to Access all AVS Benefits and Activities</a:t>
            </a:r>
          </a:p>
          <a:p>
            <a:r>
              <a:rPr lang="en-US" sz="1800" b="0" dirty="0"/>
              <a:t>How to Contact Us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r>
              <a:rPr lang="en-US" sz="2200" b="1" dirty="0"/>
              <a:t>E-Mail Lists: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Managing Your Subscription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0" indent="0">
              <a:buNone/>
            </a:pPr>
            <a:r>
              <a:rPr lang="en-US" sz="2200" b="1" dirty="0"/>
              <a:t>Newsletters: </a:t>
            </a:r>
          </a:p>
          <a:p>
            <a:r>
              <a:rPr lang="en-US" sz="1800" b="0" dirty="0"/>
              <a:t>Beneath the Surface</a:t>
            </a:r>
          </a:p>
          <a:p>
            <a:r>
              <a:rPr lang="en-US" sz="1800" b="0" dirty="0"/>
              <a:t>FYI Science Policy</a:t>
            </a:r>
          </a:p>
          <a:p>
            <a:r>
              <a:rPr lang="en-US" sz="1800" b="0" dirty="0"/>
              <a:t>Member Checklist</a:t>
            </a:r>
          </a:p>
          <a:p>
            <a:r>
              <a:rPr lang="en-US" sz="1800" b="0" dirty="0"/>
              <a:t>President’s Message</a:t>
            </a:r>
          </a:p>
          <a:p>
            <a:r>
              <a:rPr lang="en-US" sz="1800" b="0" dirty="0"/>
              <a:t>Job Opportunities and Career Services</a:t>
            </a:r>
          </a:p>
          <a:p>
            <a:pPr marL="0" indent="0">
              <a:buNone/>
            </a:pPr>
            <a:endParaRPr lang="en-US" sz="400" b="0" dirty="0"/>
          </a:p>
          <a:p>
            <a:pPr marL="0" indent="0">
              <a:buNone/>
            </a:pPr>
            <a:r>
              <a:rPr lang="en-US" sz="2200" dirty="0"/>
              <a:t>Social Media:</a:t>
            </a:r>
          </a:p>
          <a:p>
            <a:r>
              <a:rPr lang="en-US" sz="1800" b="0" dirty="0"/>
              <a:t>Follow Us for Daily Updates and to </a:t>
            </a:r>
            <a:br>
              <a:rPr lang="en-US" sz="1800" b="0" dirty="0"/>
            </a:br>
            <a:r>
              <a:rPr lang="en-US" sz="1800" b="0" dirty="0"/>
              <a:t>Engage with Colleagues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sz="3200" dirty="0"/>
              <a:t>How AVS Stays in Touch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-1" y="3456244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the AVS Website and to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Follow Us on Social Media</a:t>
            </a:r>
          </a:p>
        </p:txBody>
      </p:sp>
      <p:pic>
        <p:nvPicPr>
          <p:cNvPr id="20" name="Picture Placeholder 58" descr="Connections with solid fill">
            <a:extLst>
              <a:ext uri="{FF2B5EF4-FFF2-40B4-BE49-F238E27FC236}">
                <a16:creationId xmlns:a16="http://schemas.microsoft.com/office/drawing/2014/main" id="{E113A5F7-9542-BFCF-EEF4-8A7FCF853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48415" y="5738298"/>
            <a:ext cx="801671" cy="802669"/>
          </a:xfrm>
          <a:prstGeom prst="ellipse">
            <a:avLst/>
          </a:prstGeom>
        </p:spPr>
      </p:pic>
      <p:pic>
        <p:nvPicPr>
          <p:cNvPr id="21" name="Picture Placeholder 72" descr="Postit Notes with solid fill">
            <a:extLst>
              <a:ext uri="{FF2B5EF4-FFF2-40B4-BE49-F238E27FC236}">
                <a16:creationId xmlns:a16="http://schemas.microsoft.com/office/drawing/2014/main" id="{4AB1209E-6C33-CD79-9D4A-4C594E1DC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7032" y="1272758"/>
            <a:ext cx="1188720" cy="1190199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Picture Placeholder 76" descr="Megaphone1 with solid fill">
            <a:extLst>
              <a:ext uri="{FF2B5EF4-FFF2-40B4-BE49-F238E27FC236}">
                <a16:creationId xmlns:a16="http://schemas.microsoft.com/office/drawing/2014/main" id="{4DD8863F-03B8-AA92-A2B5-964A97B94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769224" y="3734663"/>
            <a:ext cx="867600" cy="868680"/>
          </a:xfrm>
          <a:prstGeom prst="ellipse">
            <a:avLst/>
          </a:prstGeom>
        </p:spPr>
      </p:pic>
      <p:pic>
        <p:nvPicPr>
          <p:cNvPr id="23" name="Picture Placeholder 72" descr="Envelope with solid fill">
            <a:extLst>
              <a:ext uri="{FF2B5EF4-FFF2-40B4-BE49-F238E27FC236}">
                <a16:creationId xmlns:a16="http://schemas.microsoft.com/office/drawing/2014/main" id="{7057C03C-0B32-6F4C-BCB3-65F7C1BEF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82487" y="2365351"/>
            <a:ext cx="675529" cy="676370"/>
          </a:xfrm>
          <a:prstGeom prst="ellipse">
            <a:avLst/>
          </a:prstGeom>
          <a:noFill/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215734" y="4603343"/>
            <a:ext cx="1371599" cy="17451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CCD6AD-4FEA-58E7-8C12-E7DEDD04F7FC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76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AVS BENEFITS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9BBFAA-ECE3-46DC-A227-38CCA1EED110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/>
        <p:txBody>
          <a:bodyPr/>
          <a:lstStyle/>
          <a:p>
            <a:r>
              <a:rPr lang="en-US" dirty="0"/>
              <a:t>Awards &amp; Recognition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AC0E371-764C-41CA-9680-267350C7EE1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5712C8D-157C-4EF1-B565-889F5684F1BA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Publications Library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88B3941-E817-44DE-8D5A-DCA0DAB6182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41500" y="5152705"/>
            <a:ext cx="3256674" cy="499493"/>
          </a:xfrm>
        </p:spPr>
        <p:txBody>
          <a:bodyPr/>
          <a:lstStyle/>
          <a:p>
            <a:r>
              <a:rPr lang="en-US" dirty="0"/>
              <a:t>Technical Library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0613223-43E0-4B37-AFB8-C0C5F47750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480361" y="5152705"/>
            <a:ext cx="3580023" cy="499493"/>
          </a:xfrm>
        </p:spPr>
        <p:txBody>
          <a:bodyPr/>
          <a:lstStyle/>
          <a:p>
            <a:r>
              <a:rPr lang="en-US" dirty="0"/>
              <a:t>Professional Development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C4E060E-0CFB-411A-B226-CDA34970328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06525" y="5152705"/>
            <a:ext cx="3256674" cy="499493"/>
          </a:xfrm>
        </p:spPr>
        <p:txBody>
          <a:bodyPr/>
          <a:lstStyle/>
          <a:p>
            <a:r>
              <a:rPr lang="en-US" dirty="0"/>
              <a:t>Career Services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36BA5EA-18C4-4263-BDB0-C57CB168D0A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0" y="3059153"/>
            <a:ext cx="3503365" cy="499493"/>
          </a:xfrm>
        </p:spPr>
        <p:txBody>
          <a:bodyPr>
            <a:noAutofit/>
          </a:bodyPr>
          <a:lstStyle/>
          <a:p>
            <a:r>
              <a:rPr lang="en-US" dirty="0"/>
              <a:t>Major &amp; Graduate Student Awards</a:t>
            </a:r>
            <a:br>
              <a:rPr lang="en-US" dirty="0"/>
            </a:br>
            <a:r>
              <a:rPr lang="en-US" dirty="0"/>
              <a:t>Chapters, Groups, and Divisions Awards</a:t>
            </a:r>
            <a:br>
              <a:rPr lang="en-US" dirty="0"/>
            </a:br>
            <a:r>
              <a:rPr lang="en-US" dirty="0"/>
              <a:t>Travel Grants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F05205-BC24-4284-BB47-960282D011ED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/>
              <a:t>Member Registration Discounts International Symposia</a:t>
            </a:r>
            <a:br>
              <a:rPr lang="en-US" sz="1800" dirty="0"/>
            </a:br>
            <a:r>
              <a:rPr lang="en-US" sz="1800" dirty="0"/>
              <a:t>Sponsored &amp; Endorsed Events</a:t>
            </a:r>
            <a:br>
              <a:rPr lang="en-US" sz="1800" dirty="0"/>
            </a:br>
            <a:r>
              <a:rPr lang="en-US" sz="1800" dirty="0"/>
              <a:t>Chapter, Group, Division Events</a:t>
            </a:r>
            <a:br>
              <a:rPr lang="en-US" sz="1800" dirty="0"/>
            </a:br>
            <a:r>
              <a:rPr lang="en-US" sz="1800" dirty="0"/>
              <a:t>Short Courses, Webinars, e-Talks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8092F6-F4AA-40B6-B5DE-CEA37AB1A9D2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2609928" cy="499493"/>
          </a:xfrm>
        </p:spPr>
        <p:txBody>
          <a:bodyPr>
            <a:noAutofit/>
          </a:bodyPr>
          <a:lstStyle/>
          <a:p>
            <a:r>
              <a:rPr lang="en-US" sz="1600" dirty="0">
                <a:effectLst/>
                <a:ea typeface="Calibri" panose="020F0502020204030204" pitchFamily="34" charset="0"/>
              </a:rPr>
              <a:t>Five Publications:</a:t>
            </a:r>
            <a:br>
              <a:rPr lang="en-US" sz="1600" dirty="0">
                <a:effectLst/>
                <a:ea typeface="Calibri" panose="020F0502020204030204" pitchFamily="34" charset="0"/>
              </a:rPr>
            </a:br>
            <a:r>
              <a:rPr lang="en-US" sz="1600" i="1" dirty="0">
                <a:effectLst/>
                <a:ea typeface="Calibri" panose="020F0502020204030204" pitchFamily="34" charset="0"/>
              </a:rPr>
              <a:t>AQS</a:t>
            </a:r>
            <a:r>
              <a:rPr lang="en-US" sz="1600" dirty="0">
                <a:effectLst/>
                <a:ea typeface="Calibri" panose="020F0502020204030204" pitchFamily="34" charset="0"/>
              </a:rPr>
              <a:t> - Biointer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phases</a:t>
            </a:r>
            <a:r>
              <a:rPr lang="en-US" sz="1600" dirty="0">
                <a:effectLst/>
                <a:ea typeface="Calibri" panose="020F0502020204030204" pitchFamily="34" charset="0"/>
              </a:rPr>
              <a:t> -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JVST A</a:t>
            </a:r>
            <a:r>
              <a:rPr lang="en-US" sz="1600" dirty="0">
                <a:effectLst/>
                <a:ea typeface="Calibri" panose="020F0502020204030204" pitchFamily="34" charset="0"/>
              </a:rPr>
              <a:t> -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JVST B</a:t>
            </a:r>
            <a:r>
              <a:rPr lang="en-US" sz="1600" dirty="0">
                <a:effectLst/>
                <a:ea typeface="Calibri" panose="020F0502020204030204" pitchFamily="34" charset="0"/>
              </a:rPr>
              <a:t> -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SSS</a:t>
            </a:r>
            <a:endParaRPr lang="en-US" sz="1600" i="1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EC928A2-6A4A-452E-8823-81F26EA40C9C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41500" y="5576269"/>
            <a:ext cx="3256674" cy="499493"/>
          </a:xfrm>
        </p:spPr>
        <p:txBody>
          <a:bodyPr>
            <a:noAutofit/>
          </a:bodyPr>
          <a:lstStyle/>
          <a:p>
            <a:r>
              <a:rPr lang="en-US" dirty="0"/>
              <a:t>Conference Presentations</a:t>
            </a:r>
            <a:br>
              <a:rPr lang="en-US" dirty="0"/>
            </a:br>
            <a:r>
              <a:rPr lang="en-US" dirty="0"/>
              <a:t>e-Talks and Webinars</a:t>
            </a:r>
            <a:br>
              <a:rPr lang="en-US" dirty="0"/>
            </a:br>
            <a:r>
              <a:rPr lang="en-US" dirty="0"/>
              <a:t>Other Technical Resources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388AEE0-2630-4EEB-80E0-53D74792BE97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80362" y="5576269"/>
            <a:ext cx="3256674" cy="4994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Early Career and Student Activities</a:t>
            </a:r>
            <a:br>
              <a:rPr lang="en-US" dirty="0"/>
            </a:br>
            <a:r>
              <a:rPr lang="en-US" dirty="0"/>
              <a:t>Technical and Career Development Webinars and Resources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5F658D4-342A-4944-98F5-EC1761CC401B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576269"/>
            <a:ext cx="3256674" cy="499493"/>
          </a:xfrm>
        </p:spPr>
        <p:txBody>
          <a:bodyPr>
            <a:noAutofit/>
          </a:bodyPr>
          <a:lstStyle/>
          <a:p>
            <a:r>
              <a:rPr lang="en-US" sz="1600" dirty="0"/>
              <a:t>Job Postings</a:t>
            </a:r>
            <a:br>
              <a:rPr lang="en-US" sz="1600" dirty="0"/>
            </a:br>
            <a:r>
              <a:rPr lang="en-US" sz="1600" dirty="0"/>
              <a:t>Career Related Articles, Resources, and Videos</a:t>
            </a:r>
          </a:p>
        </p:txBody>
      </p:sp>
      <p:pic>
        <p:nvPicPr>
          <p:cNvPr id="51" name="Picture Placeholder 50" descr="Ribbon with solid fill">
            <a:extLst>
              <a:ext uri="{FF2B5EF4-FFF2-40B4-BE49-F238E27FC236}">
                <a16:creationId xmlns:a16="http://schemas.microsoft.com/office/drawing/2014/main" id="{FFC09231-9C4D-4246-A535-C3690719498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8940" y="1757980"/>
            <a:ext cx="862926" cy="8640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" name="Picture Placeholder 60" descr="Briefcase with solid fill">
            <a:extLst>
              <a:ext uri="{FF2B5EF4-FFF2-40B4-BE49-F238E27FC236}">
                <a16:creationId xmlns:a16="http://schemas.microsoft.com/office/drawing/2014/main" id="{ED39021A-AD0E-4A23-A73D-402E0578804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47686" y="4296002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" name="Picture Placeholder 70" descr="Monthly calendar with solid fill">
            <a:extLst>
              <a:ext uri="{FF2B5EF4-FFF2-40B4-BE49-F238E27FC236}">
                <a16:creationId xmlns:a16="http://schemas.microsoft.com/office/drawing/2014/main" id="{76E10F36-72C7-48D2-92C9-EB0F25D8477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32166" y="1757980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3" name="Picture Placeholder 72" descr="Books on shelf with solid fill">
            <a:extLst>
              <a:ext uri="{FF2B5EF4-FFF2-40B4-BE49-F238E27FC236}">
                <a16:creationId xmlns:a16="http://schemas.microsoft.com/office/drawing/2014/main" id="{840D31A1-AED1-47FF-A23F-DF37F6745DE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67476" y="1757980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7" name="Picture Placeholder 76" descr="Presentation with media with solid fill">
            <a:extLst>
              <a:ext uri="{FF2B5EF4-FFF2-40B4-BE49-F238E27FC236}">
                <a16:creationId xmlns:a16="http://schemas.microsoft.com/office/drawing/2014/main" id="{97C0FBD8-CC2C-4B3C-BEA4-C0AF2C3DED1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89765" y="4296002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Graphic 5" descr="Aspiration with solid fill">
            <a:extLst>
              <a:ext uri="{FF2B5EF4-FFF2-40B4-BE49-F238E27FC236}">
                <a16:creationId xmlns:a16="http://schemas.microsoft.com/office/drawing/2014/main" id="{0D2AD842-C68A-F734-6551-1DF4E42E01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97605" y="4284025"/>
            <a:ext cx="868680" cy="8686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4812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137BEF-6930-6795-7048-590CD09E9817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Awards &amp;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865" y="1455938"/>
            <a:ext cx="5397622" cy="4892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Awards &amp; Recognitions Opportunities: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Medard W. Welch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John A. Thornton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Gaede-Langmuir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Peter Mark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George T. Hanyo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Fellows – 5 Years Continuous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Honorary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National Student Awards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Division and Group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Mentor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Travel </a:t>
            </a:r>
            <a:r>
              <a:rPr lang="en-US" b="0" dirty="0"/>
              <a:t>Grants</a:t>
            </a:r>
            <a:endParaRPr lang="en-US" sz="2000" b="0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1086739"/>
          </a:xfrm>
        </p:spPr>
        <p:txBody>
          <a:bodyPr>
            <a:noAutofit/>
          </a:bodyPr>
          <a:lstStyle/>
          <a:p>
            <a:r>
              <a:rPr lang="en-US" sz="3100" dirty="0"/>
              <a:t>Receive for Your Accomplishments or Nominate a Peer or Colleague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1" y="3809857"/>
            <a:ext cx="609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a Complete List of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AVS Awards &amp; Recognitions and to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View Current and Past Awardees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62199" y="4958450"/>
            <a:ext cx="1371598" cy="1745131"/>
          </a:xfrm>
          <a:prstGeom prst="rect">
            <a:avLst/>
          </a:prstGeom>
        </p:spPr>
      </p:pic>
      <p:pic>
        <p:nvPicPr>
          <p:cNvPr id="4" name="Picture Placeholder 50" descr="Ribbon with solid fill">
            <a:extLst>
              <a:ext uri="{FF2B5EF4-FFF2-40B4-BE49-F238E27FC236}">
                <a16:creationId xmlns:a16="http://schemas.microsoft.com/office/drawing/2014/main" id="{F46482DF-FA0A-9C40-BF61-AC49734AF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7644" y="1272758"/>
            <a:ext cx="1188720" cy="119020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7727CD-DB42-EEE0-7C14-553827E73565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6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970004-A5BF-8B04-4EC8-8A697ADAB304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Events &amp; </a:t>
            </a:r>
            <a:br>
              <a:rPr lang="en-US" dirty="0"/>
            </a:br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793" y="1455938"/>
            <a:ext cx="5293694" cy="3424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AVS Promotes Sharing of Research Through a Variety of Events:</a:t>
            </a:r>
            <a:endParaRPr lang="en-US" sz="2400" b="1" dirty="0"/>
          </a:p>
          <a:p>
            <a:r>
              <a:rPr lang="en-US" dirty="0"/>
              <a:t>Member Discounted Events: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0" dirty="0"/>
              <a:t>AVS International Symposium &amp; Exhibition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0" dirty="0"/>
              <a:t>Atomic Layer Deposition and Atomic Layer Etching Conference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0" dirty="0"/>
              <a:t>AVS National Short Courses, Webinars, and e-Talks</a:t>
            </a:r>
          </a:p>
          <a:p>
            <a:r>
              <a:rPr lang="en-US" sz="2000" b="1" dirty="0"/>
              <a:t>Sponsored Topical Conferences</a:t>
            </a:r>
          </a:p>
          <a:p>
            <a:r>
              <a:rPr lang="en-US" dirty="0"/>
              <a:t>Endorsed Topical Conferences</a:t>
            </a:r>
          </a:p>
          <a:p>
            <a:r>
              <a:rPr lang="en-US" dirty="0"/>
              <a:t>Chapter, Division, and Group Events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sz="3200" dirty="0"/>
              <a:t>AVS Sponsors and Endorses </a:t>
            </a:r>
            <a:br>
              <a:rPr lang="en-US" sz="3200" dirty="0"/>
            </a:br>
            <a:r>
              <a:rPr lang="en-US" sz="3200" dirty="0"/>
              <a:t>Many Events Each Year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-1" y="3808126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the AVS Events Calendar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15734" y="4603343"/>
            <a:ext cx="1371598" cy="1745131"/>
          </a:xfrm>
          <a:prstGeom prst="rect">
            <a:avLst/>
          </a:prstGeom>
        </p:spPr>
      </p:pic>
      <p:pic>
        <p:nvPicPr>
          <p:cNvPr id="8" name="Picture Placeholder 70" descr="Monthly calendar with solid fill">
            <a:extLst>
              <a:ext uri="{FF2B5EF4-FFF2-40B4-BE49-F238E27FC236}">
                <a16:creationId xmlns:a16="http://schemas.microsoft.com/office/drawing/2014/main" id="{A73C28C3-9AE7-0CB8-4F54-AB0228005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8268" y="1272758"/>
            <a:ext cx="1188720" cy="119020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411BD8-3A93-BE23-54BE-C68B2C099870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98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E2F2C5-CF17-B71E-EBAB-0F0DCD215F1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Publications </a:t>
            </a:r>
            <a:br>
              <a:rPr lang="en-US" dirty="0"/>
            </a:br>
            <a:r>
              <a:rPr lang="en-US" dirty="0"/>
              <a:t>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337982"/>
            <a:ext cx="5307106" cy="3529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What’s in the Publications Library:</a:t>
            </a:r>
          </a:p>
          <a:p>
            <a:r>
              <a:rPr lang="en-US" sz="1800" b="0" i="1" dirty="0"/>
              <a:t>AVS Quantum Science</a:t>
            </a:r>
          </a:p>
          <a:p>
            <a:r>
              <a:rPr lang="en-US" sz="1800" b="0" dirty="0"/>
              <a:t>Biointer</a:t>
            </a:r>
            <a:r>
              <a:rPr lang="en-US" sz="1800" b="0" i="1" dirty="0"/>
              <a:t>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/>
              <a:t>Journal of Vacuum Science &amp; Technology A (JVST 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/>
              <a:t>Journal of Vacuum Science &amp; Technology B (JVST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/>
              <a:t>Surface Science Spectra (SSS)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0" indent="0" algn="ctr">
              <a:buNone/>
            </a:pPr>
            <a:endParaRPr lang="en-US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Contribute or Read the Latest Research in Your Areas of Interest</a:t>
            </a: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791197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all Five AVS Publications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15734" y="4603343"/>
            <a:ext cx="1371598" cy="1745131"/>
          </a:xfrm>
          <a:prstGeom prst="rect">
            <a:avLst/>
          </a:prstGeom>
        </p:spPr>
      </p:pic>
      <p:pic>
        <p:nvPicPr>
          <p:cNvPr id="4" name="Picture Placeholder 72" descr="Books on shelf with solid fill">
            <a:extLst>
              <a:ext uri="{FF2B5EF4-FFF2-40B4-BE49-F238E27FC236}">
                <a16:creationId xmlns:a16="http://schemas.microsoft.com/office/drawing/2014/main" id="{5BC11584-4246-9BBE-33E1-CFBD4897E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9938" y="1197293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 descr="A close-up of a cover&#10;&#10;Description automatically generated">
            <a:extLst>
              <a:ext uri="{FF2B5EF4-FFF2-40B4-BE49-F238E27FC236}">
                <a16:creationId xmlns:a16="http://schemas.microsoft.com/office/drawing/2014/main" id="{7D91BD5B-2BB8-433F-5521-679A139C0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713" y="3845857"/>
            <a:ext cx="822960" cy="1097280"/>
          </a:xfrm>
          <a:prstGeom prst="rect">
            <a:avLst/>
          </a:prstGeom>
        </p:spPr>
      </p:pic>
      <p:pic>
        <p:nvPicPr>
          <p:cNvPr id="13" name="Picture 12" descr="A magazine cover with a colorful image&#10;&#10;Description automatically generated">
            <a:extLst>
              <a:ext uri="{FF2B5EF4-FFF2-40B4-BE49-F238E27FC236}">
                <a16:creationId xmlns:a16="http://schemas.microsoft.com/office/drawing/2014/main" id="{72EFF7E2-AD35-D892-2A53-8D91E3CFD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1761" y="3845857"/>
            <a:ext cx="877825" cy="1097280"/>
          </a:xfrm>
          <a:prstGeom prst="rect">
            <a:avLst/>
          </a:prstGeom>
        </p:spPr>
      </p:pic>
      <p:pic>
        <p:nvPicPr>
          <p:cNvPr id="14" name="Picture 13" descr="A magazine cover with a variety of images&#10;&#10;Description automatically generated">
            <a:extLst>
              <a:ext uri="{FF2B5EF4-FFF2-40B4-BE49-F238E27FC236}">
                <a16:creationId xmlns:a16="http://schemas.microsoft.com/office/drawing/2014/main" id="{3FD7B5B8-2E91-D5C5-B598-765CB6BA3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8239" y="3854224"/>
            <a:ext cx="829440" cy="1097280"/>
          </a:xfrm>
          <a:prstGeom prst="rect">
            <a:avLst/>
          </a:prstGeom>
        </p:spPr>
      </p:pic>
      <p:pic>
        <p:nvPicPr>
          <p:cNvPr id="15" name="Picture 14" descr="A magazine cover with a colorful image of trees&#10;&#10;Description automatically generated">
            <a:extLst>
              <a:ext uri="{FF2B5EF4-FFF2-40B4-BE49-F238E27FC236}">
                <a16:creationId xmlns:a16="http://schemas.microsoft.com/office/drawing/2014/main" id="{1941B60C-1D14-B5DD-5740-B0DC1EEDF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9322" y="3861534"/>
            <a:ext cx="877825" cy="1097280"/>
          </a:xfrm>
          <a:prstGeom prst="rect">
            <a:avLst/>
          </a:prstGeom>
        </p:spPr>
      </p:pic>
      <p:pic>
        <p:nvPicPr>
          <p:cNvPr id="16" name="Picture 15" descr="A green cover with a graph&#10;&#10;Description automatically generated">
            <a:extLst>
              <a:ext uri="{FF2B5EF4-FFF2-40B4-BE49-F238E27FC236}">
                <a16:creationId xmlns:a16="http://schemas.microsoft.com/office/drawing/2014/main" id="{273ABB32-121B-1090-5AA8-20B930FBB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1495" y="3861534"/>
            <a:ext cx="877825" cy="1097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CFB9F3-A26D-7D6E-7134-1C6D331EED02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88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E2F2C5-CF17-B71E-EBAB-0F0DCD215F1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Technical </a:t>
            </a:r>
            <a:br>
              <a:rPr lang="en-US" dirty="0"/>
            </a:br>
            <a:r>
              <a:rPr lang="en-US" dirty="0"/>
              <a:t>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816" y="2151529"/>
            <a:ext cx="5320553" cy="3542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What’s in the Technical Library: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Conference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e-Talks</a:t>
            </a:r>
          </a:p>
          <a:p>
            <a:r>
              <a:rPr lang="en-US" b="0" dirty="0"/>
              <a:t>Monographs</a:t>
            </a:r>
          </a:p>
          <a:p>
            <a:r>
              <a:rPr lang="en-US" sz="2000" b="0" dirty="0"/>
              <a:t>Professional Development Webinars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Recommended Practices</a:t>
            </a:r>
          </a:p>
          <a:p>
            <a:r>
              <a:rPr lang="en-US" sz="2000" b="0" dirty="0"/>
              <a:t>Technical Training Webinars</a:t>
            </a:r>
          </a:p>
          <a:p>
            <a:r>
              <a:rPr lang="en-US" b="0" dirty="0"/>
              <a:t>Other Technical Resources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View the Latest Research in </a:t>
            </a:r>
            <a:br>
              <a:rPr lang="en-US" dirty="0"/>
            </a:br>
            <a:r>
              <a:rPr lang="en-US" dirty="0"/>
              <a:t>Your Areas of Interest</a:t>
            </a: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791197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the Latest Content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36A63-4180-DC3E-A9C9-3EED71FA8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011" y="4677302"/>
            <a:ext cx="1371598" cy="1745131"/>
          </a:xfrm>
          <a:prstGeom prst="rect">
            <a:avLst/>
          </a:prstGeom>
        </p:spPr>
      </p:pic>
      <p:pic>
        <p:nvPicPr>
          <p:cNvPr id="9" name="Picture Placeholder 76" descr="Presentation with media with solid fill">
            <a:extLst>
              <a:ext uri="{FF2B5EF4-FFF2-40B4-BE49-F238E27FC236}">
                <a16:creationId xmlns:a16="http://schemas.microsoft.com/office/drawing/2014/main" id="{B6065D2C-1AA1-F4A9-547E-A2A43A6EE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9938" y="1272758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8E956D-6FC2-3EA3-AB9C-95D3C2A2823B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0010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 CondensedBol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 CondensedBol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VS 61 PPT Master">
  <a:themeElements>
    <a:clrScheme name="AVS 61 PPT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VS 61 PPT 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AVS 61 PP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Pitch Deck_tm66722518_Win32_JB_SL_v3" id="{5E663E60-9241-454F-9D79-FA28B6B8E2E6}" vid="{C89703AC-DCB6-4757-83A4-6B2EB7B7FA67}"/>
    </a:ext>
  </a:extLst>
</a:theme>
</file>

<file path=ppt/theme/theme5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 CondensedBol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7BB2FEA2962429A97C6F968DCE690" ma:contentTypeVersion="8" ma:contentTypeDescription="Create a new document." ma:contentTypeScope="" ma:versionID="4409f7f3baec63ec5db39063841ecb71">
  <xsd:schema xmlns:xsd="http://www.w3.org/2001/XMLSchema" xmlns:xs="http://www.w3.org/2001/XMLSchema" xmlns:p="http://schemas.microsoft.com/office/2006/metadata/properties" xmlns:ns3="f9152643-0ad7-474a-af29-2a221c280aec" targetNamespace="http://schemas.microsoft.com/office/2006/metadata/properties" ma:root="true" ma:fieldsID="2d67f1bf828c36d52c6bfb35fd01bdc3" ns3:_="">
    <xsd:import namespace="f9152643-0ad7-474a-af29-2a221c280a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52643-0ad7-474a-af29-2a221c280a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152643-0ad7-474a-af29-2a221c280aec" xsi:nil="true"/>
  </documentManagement>
</p:properties>
</file>

<file path=customXml/itemProps1.xml><?xml version="1.0" encoding="utf-8"?>
<ds:datastoreItem xmlns:ds="http://schemas.openxmlformats.org/officeDocument/2006/customXml" ds:itemID="{14E227EF-BEDD-4C29-8503-49A4DE621E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52643-0ad7-474a-af29-2a221c280a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90580E-EE04-4E77-80B4-81C61697B8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9350A3-C510-4674-8F17-D82214A7EFE5}">
  <ds:schemaRefs>
    <ds:schemaRef ds:uri="http://www.w3.org/XML/1998/namespace"/>
    <ds:schemaRef ds:uri="http://purl.org/dc/elements/1.1/"/>
    <ds:schemaRef ds:uri="f9152643-0ad7-474a-af29-2a221c280aec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4088</TotalTime>
  <Words>1800</Words>
  <Application>Microsoft Office PowerPoint</Application>
  <PresentationFormat>Widescreen</PresentationFormat>
  <Paragraphs>299</Paragraphs>
  <Slides>27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Aptos</vt:lpstr>
      <vt:lpstr>Aptos Display</vt:lpstr>
      <vt:lpstr>Arial</vt:lpstr>
      <vt:lpstr>Arial Black</vt:lpstr>
      <vt:lpstr>Arial Bold</vt:lpstr>
      <vt:lpstr>Arial Narrow</vt:lpstr>
      <vt:lpstr>Avenir Next LT Pro</vt:lpstr>
      <vt:lpstr>Bodoni MT</vt:lpstr>
      <vt:lpstr>Calibri</vt:lpstr>
      <vt:lpstr>Calibri Light</vt:lpstr>
      <vt:lpstr>Courier New</vt:lpstr>
      <vt:lpstr>Helvetica CondensedBold</vt:lpstr>
      <vt:lpstr>Helvetica CondensedBoldObl</vt:lpstr>
      <vt:lpstr>Segoe UI</vt:lpstr>
      <vt:lpstr>Source Sans Pro Light</vt:lpstr>
      <vt:lpstr>Speak Pro</vt:lpstr>
      <vt:lpstr>Times</vt:lpstr>
      <vt:lpstr>Wingdings</vt:lpstr>
      <vt:lpstr>Wingdings 2</vt:lpstr>
      <vt:lpstr>Blank Presentation</vt:lpstr>
      <vt:lpstr>2_Blank Presentation</vt:lpstr>
      <vt:lpstr>AVS 61 PPT Master</vt:lpstr>
      <vt:lpstr>Custom</vt:lpstr>
      <vt:lpstr>Office Theme</vt:lpstr>
      <vt:lpstr>Blank Presentation</vt:lpstr>
      <vt:lpstr>Custom Design</vt:lpstr>
      <vt:lpstr>AVS BASICS</vt:lpstr>
      <vt:lpstr>ABOUT AVS</vt:lpstr>
      <vt:lpstr>PowerPoint Presentation</vt:lpstr>
      <vt:lpstr>Stay  Informed</vt:lpstr>
      <vt:lpstr>AVS BENEFITS</vt:lpstr>
      <vt:lpstr>Awards &amp; Recognition</vt:lpstr>
      <vt:lpstr>Events &amp;  Activities</vt:lpstr>
      <vt:lpstr>Publications  Library</vt:lpstr>
      <vt:lpstr>Technical  Library</vt:lpstr>
      <vt:lpstr>Career  Services</vt:lpstr>
      <vt:lpstr>VOLUNTEER ORGANIZATION</vt:lpstr>
      <vt:lpstr>Get Involved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AVS Marketing and communications committee</dc:title>
  <dc:creator>Della</dc:creator>
  <cp:lastModifiedBy>Della Miller</cp:lastModifiedBy>
  <cp:revision>555</cp:revision>
  <dcterms:created xsi:type="dcterms:W3CDTF">2009-11-03T17:38:04Z</dcterms:created>
  <dcterms:modified xsi:type="dcterms:W3CDTF">2025-02-06T13:52:51Z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0x0101003E27BB2FEA2962429A97C6F968DCE690</vt:lpwstr>
  </property>
</Properties>
</file>