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48" r:id="rId2"/>
    <p:sldMasterId id="2147484050" r:id="rId3"/>
    <p:sldMasterId id="2147484054" r:id="rId4"/>
  </p:sldMasterIdLst>
  <p:notesMasterIdLst>
    <p:notesMasterId r:id="rId15"/>
  </p:notesMasterIdLst>
  <p:sldIdLst>
    <p:sldId id="305" r:id="rId5"/>
    <p:sldId id="319" r:id="rId6"/>
    <p:sldId id="318" r:id="rId7"/>
    <p:sldId id="312" r:id="rId8"/>
    <p:sldId id="320" r:id="rId9"/>
    <p:sldId id="315" r:id="rId10"/>
    <p:sldId id="322" r:id="rId11"/>
    <p:sldId id="314" r:id="rId12"/>
    <p:sldId id="321" r:id="rId13"/>
    <p:sldId id="323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E"/>
    <a:srgbClr val="54C2F3"/>
    <a:srgbClr val="FABA20"/>
    <a:srgbClr val="808080"/>
    <a:srgbClr val="FFFEBD"/>
    <a:srgbClr val="CAE63D"/>
    <a:srgbClr val="76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32" autoAdjust="0"/>
  </p:normalViewPr>
  <p:slideViewPr>
    <p:cSldViewPr>
      <p:cViewPr varScale="1">
        <p:scale>
          <a:sx n="105" d="100"/>
          <a:sy n="105" d="100"/>
        </p:scale>
        <p:origin x="79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8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EE13A-A7E3-47E5-A9D9-73B0203B3326}" type="doc">
      <dgm:prSet loTypeId="urn:microsoft.com/office/officeart/2005/8/layout/vList5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FEC4DCBE-EA5C-4276-9D0D-35454BE46443}">
      <dgm:prSet phldrT="[Text]"/>
      <dgm:spPr>
        <a:solidFill>
          <a:srgbClr val="7030A0">
            <a:alpha val="90000"/>
          </a:srgbClr>
        </a:solidFill>
        <a:ln>
          <a:solidFill>
            <a:srgbClr val="54C2F3"/>
          </a:solidFill>
        </a:ln>
      </dgm:spPr>
      <dgm:t>
        <a:bodyPr/>
        <a:lstStyle/>
        <a:p>
          <a:r>
            <a:rPr lang="en-US" dirty="0" smtClean="0"/>
            <a:t>$</a:t>
          </a:r>
          <a:r>
            <a:rPr lang="en-US" dirty="0" smtClean="0"/>
            <a:t>130</a:t>
          </a:r>
          <a:endParaRPr lang="en-US" dirty="0" smtClean="0"/>
        </a:p>
      </dgm:t>
    </dgm:pt>
    <dgm:pt modelId="{DA500112-5A43-45C7-AC22-B4B160855500}" type="parTrans" cxnId="{6EBA6A46-86AC-4695-A0EB-C6F387F1B42A}">
      <dgm:prSet/>
      <dgm:spPr/>
      <dgm:t>
        <a:bodyPr/>
        <a:lstStyle/>
        <a:p>
          <a:endParaRPr lang="en-US"/>
        </a:p>
      </dgm:t>
    </dgm:pt>
    <dgm:pt modelId="{37CA9530-007E-493C-8303-3319579330FB}" type="sibTrans" cxnId="{6EBA6A46-86AC-4695-A0EB-C6F387F1B42A}">
      <dgm:prSet/>
      <dgm:spPr/>
      <dgm:t>
        <a:bodyPr/>
        <a:lstStyle/>
        <a:p>
          <a:endParaRPr lang="en-US"/>
        </a:p>
      </dgm:t>
    </dgm:pt>
    <dgm:pt modelId="{38B37862-EB33-4B09-A594-65BE2E777997}">
      <dgm:prSet phldrT="[Text]"/>
      <dgm:spPr>
        <a:solidFill>
          <a:srgbClr val="FFFEDE">
            <a:alpha val="90000"/>
          </a:srgbClr>
        </a:solidFill>
      </dgm:spPr>
      <dgm:t>
        <a:bodyPr/>
        <a:lstStyle/>
        <a:p>
          <a:r>
            <a:rPr lang="en-US" b="0" dirty="0" smtClean="0">
              <a:solidFill>
                <a:srgbClr val="54C2F3"/>
              </a:solidFill>
            </a:rPr>
            <a:t>Platinum Full</a:t>
          </a:r>
          <a:endParaRPr lang="en-US" b="0" dirty="0">
            <a:solidFill>
              <a:srgbClr val="54C2F3"/>
            </a:solidFill>
          </a:endParaRPr>
        </a:p>
      </dgm:t>
    </dgm:pt>
    <dgm:pt modelId="{B77F0074-FD29-4D32-8DD7-5494753B22BF}" type="parTrans" cxnId="{B96E892E-64E3-4819-990A-A8FAC3EACABA}">
      <dgm:prSet/>
      <dgm:spPr/>
      <dgm:t>
        <a:bodyPr/>
        <a:lstStyle/>
        <a:p>
          <a:endParaRPr lang="en-US"/>
        </a:p>
      </dgm:t>
    </dgm:pt>
    <dgm:pt modelId="{9EA88DC1-5325-4C64-B831-61F984065544}" type="sibTrans" cxnId="{B96E892E-64E3-4819-990A-A8FAC3EACABA}">
      <dgm:prSet/>
      <dgm:spPr/>
      <dgm:t>
        <a:bodyPr/>
        <a:lstStyle/>
        <a:p>
          <a:endParaRPr lang="en-US"/>
        </a:p>
      </dgm:t>
    </dgm:pt>
    <dgm:pt modelId="{38EBBE75-C6BB-463C-8F80-B28512AD0CC1}">
      <dgm:prSet phldrT="[Text]"/>
      <dgm:spPr>
        <a:ln>
          <a:solidFill>
            <a:srgbClr val="54C2F3"/>
          </a:solidFill>
        </a:ln>
      </dgm:spPr>
      <dgm:t>
        <a:bodyPr/>
        <a:lstStyle/>
        <a:p>
          <a:r>
            <a:rPr lang="en-US" dirty="0" smtClean="0"/>
            <a:t>$40</a:t>
          </a:r>
          <a:endParaRPr lang="en-US" dirty="0"/>
        </a:p>
      </dgm:t>
    </dgm:pt>
    <dgm:pt modelId="{8FC05246-63EF-4752-A7C0-448379CE81B1}" type="parTrans" cxnId="{AF1E9181-3666-4369-A82E-A3B8338DDF4E}">
      <dgm:prSet/>
      <dgm:spPr/>
      <dgm:t>
        <a:bodyPr/>
        <a:lstStyle/>
        <a:p>
          <a:endParaRPr lang="en-US"/>
        </a:p>
      </dgm:t>
    </dgm:pt>
    <dgm:pt modelId="{AFB08508-B3F8-4C60-A4AC-A2DE9DC06323}" type="sibTrans" cxnId="{AF1E9181-3666-4369-A82E-A3B8338DDF4E}">
      <dgm:prSet/>
      <dgm:spPr/>
      <dgm:t>
        <a:bodyPr/>
        <a:lstStyle/>
        <a:p>
          <a:endParaRPr lang="en-US"/>
        </a:p>
      </dgm:t>
    </dgm:pt>
    <dgm:pt modelId="{65BB8D9E-8C15-4E9E-950A-71D01B76CFDF}">
      <dgm:prSet phldrT="[Text]"/>
      <dgm:spPr>
        <a:solidFill>
          <a:srgbClr val="FFFEDE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rgbClr val="54C2F3"/>
              </a:solidFill>
            </a:rPr>
            <a:t>Platinum Student</a:t>
          </a:r>
          <a:endParaRPr lang="en-US" dirty="0">
            <a:solidFill>
              <a:srgbClr val="54C2F3"/>
            </a:solidFill>
          </a:endParaRPr>
        </a:p>
      </dgm:t>
    </dgm:pt>
    <dgm:pt modelId="{92AFDCE3-1005-4AA9-8C6F-DEDFE244895F}" type="parTrans" cxnId="{96154139-3751-4F4B-B6EC-70A77D570E39}">
      <dgm:prSet/>
      <dgm:spPr/>
      <dgm:t>
        <a:bodyPr/>
        <a:lstStyle/>
        <a:p>
          <a:endParaRPr lang="en-US"/>
        </a:p>
      </dgm:t>
    </dgm:pt>
    <dgm:pt modelId="{C63AC27F-4874-4A7E-989A-A3E0BCC35039}" type="sibTrans" cxnId="{96154139-3751-4F4B-B6EC-70A77D570E39}">
      <dgm:prSet/>
      <dgm:spPr/>
      <dgm:t>
        <a:bodyPr/>
        <a:lstStyle/>
        <a:p>
          <a:endParaRPr lang="en-US"/>
        </a:p>
      </dgm:t>
    </dgm:pt>
    <dgm:pt modelId="{317EFAF7-A11B-4E8C-A079-8542944BBB45}" type="pres">
      <dgm:prSet presAssocID="{EF6EE13A-A7E3-47E5-A9D9-73B0203B33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49C05-2292-4DE5-8F93-5B625537E4B2}" type="pres">
      <dgm:prSet presAssocID="{FEC4DCBE-EA5C-4276-9D0D-35454BE46443}" presName="linNode" presStyleCnt="0"/>
      <dgm:spPr/>
    </dgm:pt>
    <dgm:pt modelId="{600EADCA-A979-4668-BB72-1A7F15CEC79E}" type="pres">
      <dgm:prSet presAssocID="{FEC4DCBE-EA5C-4276-9D0D-35454BE4644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B5A74-213E-4FB6-9D26-B4C2E9604684}" type="pres">
      <dgm:prSet presAssocID="{FEC4DCBE-EA5C-4276-9D0D-35454BE4644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3B43B-9707-4578-BF21-2E37CDE993D3}" type="pres">
      <dgm:prSet presAssocID="{37CA9530-007E-493C-8303-3319579330FB}" presName="sp" presStyleCnt="0"/>
      <dgm:spPr/>
    </dgm:pt>
    <dgm:pt modelId="{298A5EAB-5D59-4F80-8D62-6490EB226A40}" type="pres">
      <dgm:prSet presAssocID="{38EBBE75-C6BB-463C-8F80-B28512AD0CC1}" presName="linNode" presStyleCnt="0"/>
      <dgm:spPr/>
    </dgm:pt>
    <dgm:pt modelId="{5769B9F1-18EF-45EF-BD7D-528D2FCD6469}" type="pres">
      <dgm:prSet presAssocID="{38EBBE75-C6BB-463C-8F80-B28512AD0CC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7713A-DF85-4BE1-A2A1-3B1B82043430}" type="pres">
      <dgm:prSet presAssocID="{38EBBE75-C6BB-463C-8F80-B28512AD0CC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E9181-3666-4369-A82E-A3B8338DDF4E}" srcId="{EF6EE13A-A7E3-47E5-A9D9-73B0203B3326}" destId="{38EBBE75-C6BB-463C-8F80-B28512AD0CC1}" srcOrd="1" destOrd="0" parTransId="{8FC05246-63EF-4752-A7C0-448379CE81B1}" sibTransId="{AFB08508-B3F8-4C60-A4AC-A2DE9DC06323}"/>
    <dgm:cxn modelId="{274C9BD6-D3EB-4C6F-8405-8D0A0F1D5B92}" type="presOf" srcId="{FEC4DCBE-EA5C-4276-9D0D-35454BE46443}" destId="{600EADCA-A979-4668-BB72-1A7F15CEC79E}" srcOrd="0" destOrd="0" presId="urn:microsoft.com/office/officeart/2005/8/layout/vList5"/>
    <dgm:cxn modelId="{C7348913-86F0-48BF-B20D-ED1177D89B20}" type="presOf" srcId="{EF6EE13A-A7E3-47E5-A9D9-73B0203B3326}" destId="{317EFAF7-A11B-4E8C-A079-8542944BBB45}" srcOrd="0" destOrd="0" presId="urn:microsoft.com/office/officeart/2005/8/layout/vList5"/>
    <dgm:cxn modelId="{96154139-3751-4F4B-B6EC-70A77D570E39}" srcId="{38EBBE75-C6BB-463C-8F80-B28512AD0CC1}" destId="{65BB8D9E-8C15-4E9E-950A-71D01B76CFDF}" srcOrd="0" destOrd="0" parTransId="{92AFDCE3-1005-4AA9-8C6F-DEDFE244895F}" sibTransId="{C63AC27F-4874-4A7E-989A-A3E0BCC35039}"/>
    <dgm:cxn modelId="{6EBA6A46-86AC-4695-A0EB-C6F387F1B42A}" srcId="{EF6EE13A-A7E3-47E5-A9D9-73B0203B3326}" destId="{FEC4DCBE-EA5C-4276-9D0D-35454BE46443}" srcOrd="0" destOrd="0" parTransId="{DA500112-5A43-45C7-AC22-B4B160855500}" sibTransId="{37CA9530-007E-493C-8303-3319579330FB}"/>
    <dgm:cxn modelId="{11D0CF1E-DEA5-4E22-BC7A-9EF7FDF67B58}" type="presOf" srcId="{65BB8D9E-8C15-4E9E-950A-71D01B76CFDF}" destId="{8337713A-DF85-4BE1-A2A1-3B1B82043430}" srcOrd="0" destOrd="0" presId="urn:microsoft.com/office/officeart/2005/8/layout/vList5"/>
    <dgm:cxn modelId="{B96E892E-64E3-4819-990A-A8FAC3EACABA}" srcId="{FEC4DCBE-EA5C-4276-9D0D-35454BE46443}" destId="{38B37862-EB33-4B09-A594-65BE2E777997}" srcOrd="0" destOrd="0" parTransId="{B77F0074-FD29-4D32-8DD7-5494753B22BF}" sibTransId="{9EA88DC1-5325-4C64-B831-61F984065544}"/>
    <dgm:cxn modelId="{28F6A523-8322-40C1-A86D-B21037C111CD}" type="presOf" srcId="{38EBBE75-C6BB-463C-8F80-B28512AD0CC1}" destId="{5769B9F1-18EF-45EF-BD7D-528D2FCD6469}" srcOrd="0" destOrd="0" presId="urn:microsoft.com/office/officeart/2005/8/layout/vList5"/>
    <dgm:cxn modelId="{73A9C619-67DE-4550-87EE-53694BD0C38C}" type="presOf" srcId="{38B37862-EB33-4B09-A594-65BE2E777997}" destId="{522B5A74-213E-4FB6-9D26-B4C2E9604684}" srcOrd="0" destOrd="0" presId="urn:microsoft.com/office/officeart/2005/8/layout/vList5"/>
    <dgm:cxn modelId="{39535A5F-AED1-4B2E-A816-7DD12CC6EC9B}" type="presParOf" srcId="{317EFAF7-A11B-4E8C-A079-8542944BBB45}" destId="{78F49C05-2292-4DE5-8F93-5B625537E4B2}" srcOrd="0" destOrd="0" presId="urn:microsoft.com/office/officeart/2005/8/layout/vList5"/>
    <dgm:cxn modelId="{5A6177E9-E58E-4F36-AA1C-BE17ECD48036}" type="presParOf" srcId="{78F49C05-2292-4DE5-8F93-5B625537E4B2}" destId="{600EADCA-A979-4668-BB72-1A7F15CEC79E}" srcOrd="0" destOrd="0" presId="urn:microsoft.com/office/officeart/2005/8/layout/vList5"/>
    <dgm:cxn modelId="{76ABB709-6638-41E2-921F-1F8CE8D01DCB}" type="presParOf" srcId="{78F49C05-2292-4DE5-8F93-5B625537E4B2}" destId="{522B5A74-213E-4FB6-9D26-B4C2E9604684}" srcOrd="1" destOrd="0" presId="urn:microsoft.com/office/officeart/2005/8/layout/vList5"/>
    <dgm:cxn modelId="{D45021FF-1738-49BD-8F63-ABEC2FF9F359}" type="presParOf" srcId="{317EFAF7-A11B-4E8C-A079-8542944BBB45}" destId="{4DD3B43B-9707-4578-BF21-2E37CDE993D3}" srcOrd="1" destOrd="0" presId="urn:microsoft.com/office/officeart/2005/8/layout/vList5"/>
    <dgm:cxn modelId="{4906424D-2B53-4365-9EE9-D903E9732E41}" type="presParOf" srcId="{317EFAF7-A11B-4E8C-A079-8542944BBB45}" destId="{298A5EAB-5D59-4F80-8D62-6490EB226A40}" srcOrd="2" destOrd="0" presId="urn:microsoft.com/office/officeart/2005/8/layout/vList5"/>
    <dgm:cxn modelId="{57F6ECC1-033A-467E-A3C2-20488B786F4F}" type="presParOf" srcId="{298A5EAB-5D59-4F80-8D62-6490EB226A40}" destId="{5769B9F1-18EF-45EF-BD7D-528D2FCD6469}" srcOrd="0" destOrd="0" presId="urn:microsoft.com/office/officeart/2005/8/layout/vList5"/>
    <dgm:cxn modelId="{CEBDC4B4-DF5D-44B7-9080-7DBB0E7E6F63}" type="presParOf" srcId="{298A5EAB-5D59-4F80-8D62-6490EB226A40}" destId="{8337713A-DF85-4BE1-A2A1-3B1B8204343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B5A74-213E-4FB6-9D26-B4C2E9604684}">
      <dsp:nvSpPr>
        <dsp:cNvPr id="0" name=""/>
        <dsp:cNvSpPr/>
      </dsp:nvSpPr>
      <dsp:spPr>
        <a:xfrm rot="5400000">
          <a:off x="4432765" y="-1865812"/>
          <a:ext cx="564981" cy="4437888"/>
        </a:xfrm>
        <a:prstGeom prst="round2SameRect">
          <a:avLst/>
        </a:prstGeom>
        <a:solidFill>
          <a:srgbClr val="FFFED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0" kern="1200" dirty="0" smtClean="0">
              <a:solidFill>
                <a:srgbClr val="54C2F3"/>
              </a:solidFill>
            </a:rPr>
            <a:t>Platinum Full</a:t>
          </a:r>
          <a:endParaRPr lang="en-US" sz="3000" b="0" kern="1200" dirty="0">
            <a:solidFill>
              <a:srgbClr val="54C2F3"/>
            </a:solidFill>
          </a:endParaRPr>
        </a:p>
      </dsp:txBody>
      <dsp:txXfrm rot="-5400000">
        <a:off x="2496312" y="98221"/>
        <a:ext cx="4410308" cy="509821"/>
      </dsp:txXfrm>
    </dsp:sp>
    <dsp:sp modelId="{600EADCA-A979-4668-BB72-1A7F15CEC79E}">
      <dsp:nvSpPr>
        <dsp:cNvPr id="0" name=""/>
        <dsp:cNvSpPr/>
      </dsp:nvSpPr>
      <dsp:spPr>
        <a:xfrm>
          <a:off x="0" y="17"/>
          <a:ext cx="2496312" cy="706226"/>
        </a:xfrm>
        <a:prstGeom prst="round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rgbClr val="54C2F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$</a:t>
          </a:r>
          <a:r>
            <a:rPr lang="en-US" sz="3700" kern="1200" dirty="0" smtClean="0"/>
            <a:t>130</a:t>
          </a:r>
          <a:endParaRPr lang="en-US" sz="3700" kern="1200" dirty="0" smtClean="0"/>
        </a:p>
      </dsp:txBody>
      <dsp:txXfrm>
        <a:off x="34475" y="34492"/>
        <a:ext cx="2427362" cy="637276"/>
      </dsp:txXfrm>
    </dsp:sp>
    <dsp:sp modelId="{8337713A-DF85-4BE1-A2A1-3B1B82043430}">
      <dsp:nvSpPr>
        <dsp:cNvPr id="0" name=""/>
        <dsp:cNvSpPr/>
      </dsp:nvSpPr>
      <dsp:spPr>
        <a:xfrm rot="5400000">
          <a:off x="4432765" y="-1124275"/>
          <a:ext cx="564981" cy="4437888"/>
        </a:xfrm>
        <a:prstGeom prst="round2SameRect">
          <a:avLst/>
        </a:prstGeom>
        <a:solidFill>
          <a:srgbClr val="FFFEDE">
            <a:alpha val="90000"/>
          </a:srgb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rgbClr val="54C2F3"/>
              </a:solidFill>
            </a:rPr>
            <a:t>Platinum Student</a:t>
          </a:r>
          <a:endParaRPr lang="en-US" sz="3000" kern="1200" dirty="0">
            <a:solidFill>
              <a:srgbClr val="54C2F3"/>
            </a:solidFill>
          </a:endParaRPr>
        </a:p>
      </dsp:txBody>
      <dsp:txXfrm rot="-5400000">
        <a:off x="2496312" y="839758"/>
        <a:ext cx="4410308" cy="509821"/>
      </dsp:txXfrm>
    </dsp:sp>
    <dsp:sp modelId="{5769B9F1-18EF-45EF-BD7D-528D2FCD6469}">
      <dsp:nvSpPr>
        <dsp:cNvPr id="0" name=""/>
        <dsp:cNvSpPr/>
      </dsp:nvSpPr>
      <dsp:spPr>
        <a:xfrm>
          <a:off x="0" y="741555"/>
          <a:ext cx="2496312" cy="706226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rgbClr val="54C2F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$40</a:t>
          </a:r>
          <a:endParaRPr lang="en-US" sz="3700" kern="1200" dirty="0"/>
        </a:p>
      </dsp:txBody>
      <dsp:txXfrm>
        <a:off x="34475" y="776030"/>
        <a:ext cx="2427362" cy="637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660CC-13E1-4B79-9644-592F6A0BD290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3F60-73E5-4D3B-A560-8077FC1DD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857D3-D3E9-4449-88B5-A53CEB53BBEF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857D3-D3E9-4449-88B5-A53CEB53BBEF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02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857D3-D3E9-4449-88B5-A53CEB53BBEF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254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60683-889B-48C4-9EC0-675FB54B5BF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60683-889B-48C4-9EC0-675FB54B5BF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739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3F60-73E5-4D3B-A560-8077FC1DDE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17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60683-889B-48C4-9EC0-675FB54B5BF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942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60683-889B-48C4-9EC0-675FB54B5BF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080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FA5A-B23A-48B9-B67D-3E41EFE50D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FA5A-B23A-48B9-B67D-3E41EFE50D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67222"/>
      </p:ext>
    </p:extLst>
  </p:cSld>
  <p:clrMapOvr>
    <a:masterClrMapping/>
  </p:clrMapOvr>
  <p:transition spd="slow" advClick="0" advTm="12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025E-9DA8-4015-BB24-4D4A86B20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630"/>
      </p:ext>
    </p:extLst>
  </p:cSld>
  <p:clrMapOvr>
    <a:masterClrMapping/>
  </p:clrMapOvr>
  <p:transition spd="slow" advClick="0" advTm="11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88D7B8-9F07-4899-827D-5F3CFDDEB574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483" y="5623227"/>
            <a:ext cx="532014" cy="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background_10x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7" y="-3175"/>
            <a:ext cx="1220893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1" y="1676400"/>
            <a:ext cx="103589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084" y="2362200"/>
            <a:ext cx="1036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32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FE9945-B33E-4891-8884-4FAC8E31D50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FABA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FFD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D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background_10x7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467" y="-3175"/>
            <a:ext cx="1220893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1" y="1676400"/>
            <a:ext cx="103589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084" y="2362200"/>
            <a:ext cx="1036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32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FE9945-B33E-4891-8884-4FAC8E31D50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FABA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FFD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D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background_10x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467" y="-3175"/>
            <a:ext cx="12208933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1" y="1676400"/>
            <a:ext cx="103589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3084" y="2362200"/>
            <a:ext cx="1036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32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FE9945-B33E-4891-8884-4FAC8E31D50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2pPr>
      <a:lvl3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3pPr>
      <a:lvl4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4pPr>
      <a:lvl5pPr algn="ct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5pPr>
      <a:lvl6pPr marL="4572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6pPr>
      <a:lvl7pPr marL="9144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7pPr>
      <a:lvl8pPr marL="13716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8pPr>
      <a:lvl9pPr marL="1828800" algn="ctr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FEDE"/>
          </a:solidFill>
          <a:latin typeface="Helvetica CondensedBol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FABA2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FFD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D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D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46459-E3C3-4969-9224-5ED50B492D1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9/27/2021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05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video" Target="https://www.youtube.com/embed/xUAboGKzXH0" TargetMode="External"/><Relationship Id="rId1" Type="http://schemas.openxmlformats.org/officeDocument/2006/relationships/video" Target="https://www.youtube.com/embed/IrCZxDmqEHo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37"/>
          <p:cNvSpPr txBox="1">
            <a:spLocks noChangeArrowheads="1"/>
          </p:cNvSpPr>
          <p:nvPr/>
        </p:nvSpPr>
        <p:spPr bwMode="auto">
          <a:xfrm>
            <a:off x="1521691" y="2135981"/>
            <a:ext cx="9525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EBD"/>
                </a:solidFill>
              </a:rPr>
              <a:t>AVS is an </a:t>
            </a:r>
            <a:r>
              <a:rPr lang="en-US" dirty="0">
                <a:solidFill>
                  <a:srgbClr val="FFFEBD"/>
                </a:solidFill>
              </a:rPr>
              <a:t>interdisciplinary, professional </a:t>
            </a:r>
            <a:r>
              <a:rPr lang="en-US" dirty="0" smtClean="0">
                <a:solidFill>
                  <a:srgbClr val="FFFEBD"/>
                </a:solidFill>
              </a:rPr>
              <a:t>Society with 4,500 members worldwide, </a:t>
            </a:r>
            <a:r>
              <a:rPr lang="en-US" dirty="0">
                <a:solidFill>
                  <a:srgbClr val="FFFEBD"/>
                </a:solidFill>
              </a:rPr>
              <a:t>which supports networking among academic, industrial, government, and consulting professionals involved in a variety of disciplines - chemistry, physics, biology, mathematics, all engineering disciplines, business, sales, etc. through </a:t>
            </a:r>
            <a:r>
              <a:rPr lang="en-US" i="1" u="sng" dirty="0">
                <a:solidFill>
                  <a:srgbClr val="FABA20"/>
                </a:solidFill>
              </a:rPr>
              <a:t>common interests related to the basic science, technology development, and commercialization of materials, interfaces, and processing</a:t>
            </a:r>
            <a:r>
              <a:rPr lang="en-US" dirty="0">
                <a:solidFill>
                  <a:srgbClr val="FABA20"/>
                </a:solidFill>
              </a:rPr>
              <a:t>.</a:t>
            </a:r>
            <a:br>
              <a:rPr lang="en-US" dirty="0">
                <a:solidFill>
                  <a:srgbClr val="FABA20"/>
                </a:solidFill>
              </a:rPr>
            </a:br>
            <a:r>
              <a:rPr lang="en-US" dirty="0">
                <a:solidFill>
                  <a:srgbClr val="FFFEBD"/>
                </a:solidFill>
              </a:rPr>
              <a:t/>
            </a:r>
            <a:br>
              <a:rPr lang="en-US" dirty="0">
                <a:solidFill>
                  <a:srgbClr val="FFFEBD"/>
                </a:solidFill>
              </a:rPr>
            </a:br>
            <a:r>
              <a:rPr lang="en-US" dirty="0">
                <a:solidFill>
                  <a:srgbClr val="FFFEBD"/>
                </a:solidFill>
              </a:rPr>
              <a:t/>
            </a:r>
            <a:br>
              <a:rPr lang="en-US" dirty="0">
                <a:solidFill>
                  <a:srgbClr val="FFFEBD"/>
                </a:solidFill>
              </a:rPr>
            </a:br>
            <a:r>
              <a:rPr lang="en-US" dirty="0">
                <a:solidFill>
                  <a:srgbClr val="FFFEBD"/>
                </a:solidFill>
              </a:rPr>
              <a:t>AVS is organized into </a:t>
            </a:r>
            <a:r>
              <a:rPr lang="en-US" u="sng" dirty="0">
                <a:solidFill>
                  <a:srgbClr val="FABA20"/>
                </a:solidFill>
              </a:rPr>
              <a:t>ten technical divisions</a:t>
            </a:r>
            <a:r>
              <a:rPr lang="en-US" dirty="0">
                <a:solidFill>
                  <a:srgbClr val="FABA20"/>
                </a:solidFill>
              </a:rPr>
              <a:t> </a:t>
            </a:r>
            <a:r>
              <a:rPr lang="en-US" dirty="0">
                <a:solidFill>
                  <a:srgbClr val="FFFEBD"/>
                </a:solidFill>
              </a:rPr>
              <a:t>and </a:t>
            </a:r>
            <a:r>
              <a:rPr lang="en-US" u="sng" dirty="0">
                <a:solidFill>
                  <a:srgbClr val="FABA20"/>
                </a:solidFill>
              </a:rPr>
              <a:t>two technical groups</a:t>
            </a:r>
            <a:r>
              <a:rPr lang="en-US" dirty="0">
                <a:solidFill>
                  <a:srgbClr val="FABA20"/>
                </a:solidFill>
              </a:rPr>
              <a:t> </a:t>
            </a:r>
            <a:r>
              <a:rPr lang="en-US" dirty="0">
                <a:solidFill>
                  <a:srgbClr val="FFFEBD"/>
                </a:solidFill>
              </a:rPr>
              <a:t>that encompass a range of established as well as emerging science and technology areas. </a:t>
            </a:r>
            <a:endParaRPr lang="en-US" dirty="0" smtClean="0">
              <a:solidFill>
                <a:srgbClr val="FFFEBD"/>
              </a:solidFill>
            </a:endParaRPr>
          </a:p>
          <a:p>
            <a:endParaRPr lang="en-US" dirty="0">
              <a:solidFill>
                <a:srgbClr val="FFFEBD"/>
              </a:solidFill>
            </a:endParaRPr>
          </a:p>
          <a:p>
            <a:r>
              <a:rPr lang="en-US" dirty="0" smtClean="0">
                <a:solidFill>
                  <a:srgbClr val="FFFEBD"/>
                </a:solidFill>
              </a:rPr>
              <a:t>There </a:t>
            </a:r>
            <a:r>
              <a:rPr lang="en-US" dirty="0">
                <a:solidFill>
                  <a:srgbClr val="FFFEBD"/>
                </a:solidFill>
              </a:rPr>
              <a:t>are also </a:t>
            </a:r>
            <a:r>
              <a:rPr lang="en-US" u="sng" dirty="0">
                <a:solidFill>
                  <a:srgbClr val="FABA20"/>
                </a:solidFill>
              </a:rPr>
              <a:t>regional chapters, international chapters and  affiliates, and student chapters</a:t>
            </a:r>
            <a:r>
              <a:rPr lang="en-US" dirty="0">
                <a:solidFill>
                  <a:srgbClr val="FFFEBD"/>
                </a:solidFill>
              </a:rPr>
              <a:t> that promote communication and networking for professionals and students within a geographical region. </a:t>
            </a:r>
          </a:p>
        </p:txBody>
      </p:sp>
      <p:sp>
        <p:nvSpPr>
          <p:cNvPr id="14" name="Rectangle 1063"/>
          <p:cNvSpPr>
            <a:spLocks noChangeArrowheads="1"/>
          </p:cNvSpPr>
          <p:nvPr/>
        </p:nvSpPr>
        <p:spPr bwMode="auto">
          <a:xfrm>
            <a:off x="1521691" y="1625784"/>
            <a:ext cx="914400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 Box 1065"/>
          <p:cNvSpPr txBox="1">
            <a:spLocks noChangeArrowheads="1"/>
          </p:cNvSpPr>
          <p:nvPr/>
        </p:nvSpPr>
        <p:spPr bwMode="auto">
          <a:xfrm>
            <a:off x="2590800" y="72741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EDE"/>
                </a:solidFill>
                <a:latin typeface="Arial Narrow" pitchFamily="34" charset="0"/>
              </a:rPr>
              <a:t>About AVS</a:t>
            </a:r>
            <a:endParaRPr lang="en-US" sz="4800" dirty="0">
              <a:solidFill>
                <a:srgbClr val="FFFEDE"/>
              </a:solidFill>
              <a:latin typeface="Arial Narrow" pitchFamily="34" charset="0"/>
            </a:endParaRPr>
          </a:p>
        </p:txBody>
      </p:sp>
      <p:pic>
        <p:nvPicPr>
          <p:cNvPr id="16" name="Picture 71" descr="AVS56_logo_y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805243"/>
            <a:ext cx="681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7846291" y="923905"/>
            <a:ext cx="2819400" cy="7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Website: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1500" dirty="0">
              <a:solidFill>
                <a:srgbClr val="54C2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8839200" y="5114092"/>
            <a:ext cx="31850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EBD"/>
                </a:solidFill>
              </a:rPr>
              <a:t>Questions</a:t>
            </a:r>
            <a:r>
              <a:rPr lang="en-US" sz="2000" dirty="0">
                <a:solidFill>
                  <a:srgbClr val="FFFEBD"/>
                </a:solidFill>
              </a:rPr>
              <a:t>? Contact </a:t>
            </a:r>
            <a:r>
              <a:rPr lang="en-US" sz="2000" dirty="0" smtClean="0">
                <a:solidFill>
                  <a:srgbClr val="FFFEBD"/>
                </a:solidFill>
              </a:rPr>
              <a:t>Heather Korff, </a:t>
            </a:r>
            <a:r>
              <a:rPr lang="en-US" sz="2000" u="sng" dirty="0" smtClean="0">
                <a:solidFill>
                  <a:srgbClr val="FFFEBD"/>
                </a:solidFill>
              </a:rPr>
              <a:t>heather@avs.org</a:t>
            </a:r>
            <a:endParaRPr lang="en-US" sz="2000" b="1" u="sng" dirty="0">
              <a:solidFill>
                <a:srgbClr val="FFFEBD"/>
              </a:solidFill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ABA20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185013" y="762000"/>
            <a:ext cx="65627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FEDE"/>
                </a:solidFill>
                <a:latin typeface="45 Helvetica Light" charset="0"/>
              </a:rPr>
              <a:t>AVS </a:t>
            </a:r>
            <a:r>
              <a:rPr lang="en-US" altLang="en-US" sz="3800" dirty="0" smtClean="0">
                <a:solidFill>
                  <a:srgbClr val="FFFEDE"/>
                </a:solidFill>
                <a:latin typeface="45 Helvetica Light" charset="0"/>
              </a:rPr>
              <a:t>Online Training</a:t>
            </a:r>
            <a:endParaRPr lang="en-US" altLang="en-US" sz="3800" dirty="0">
              <a:solidFill>
                <a:srgbClr val="FFFEDE"/>
              </a:solidFill>
              <a:latin typeface="45 Helvetica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266950"/>
            <a:ext cx="2428875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799" y="3638550"/>
            <a:ext cx="2428875" cy="1181100"/>
          </a:xfrm>
          <a:prstGeom prst="rect">
            <a:avLst/>
          </a:prstGeom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143000" y="2438400"/>
            <a:ext cx="75438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54C2F3"/>
                </a:solidFill>
                <a:latin typeface="Arial Bold" charset="0"/>
              </a:rPr>
              <a:t>AVS is now offering online training options from short courses to webinars </a:t>
            </a:r>
            <a:r>
              <a:rPr lang="en-US" sz="2800" smtClean="0">
                <a:solidFill>
                  <a:srgbClr val="54C2F3"/>
                </a:solidFill>
                <a:latin typeface="Arial Bold" charset="0"/>
              </a:rPr>
              <a:t>to e-Talks</a:t>
            </a:r>
            <a:r>
              <a:rPr lang="en-US" sz="2800" dirty="0" smtClean="0">
                <a:solidFill>
                  <a:srgbClr val="54C2F3"/>
                </a:solidFill>
                <a:latin typeface="Arial Bold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54C2F3"/>
              </a:solidFill>
              <a:latin typeface="Arial Bold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54C2F3"/>
                </a:solidFill>
                <a:latin typeface="Arial Bold" charset="0"/>
              </a:rPr>
              <a:t>From the AVS Website </a:t>
            </a:r>
            <a:r>
              <a:rPr lang="en-US" sz="2800" u="sng" dirty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2800" dirty="0">
              <a:solidFill>
                <a:srgbClr val="FABA2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/>
            </a:r>
            <a:br>
              <a:rPr lang="en-US" sz="2400" dirty="0" smtClean="0">
                <a:solidFill>
                  <a:srgbClr val="54C2F3"/>
                </a:solidFill>
                <a:latin typeface="Arial Bold" charset="0"/>
              </a:rPr>
            </a:b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>Follow Us on Social Media </a:t>
            </a:r>
            <a:br>
              <a:rPr lang="en-US" sz="2400" dirty="0" smtClean="0">
                <a:solidFill>
                  <a:srgbClr val="54C2F3"/>
                </a:solidFill>
                <a:latin typeface="Arial Bold" charset="0"/>
              </a:rPr>
            </a:b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>and </a:t>
            </a:r>
            <a:r>
              <a:rPr lang="en-US" sz="2400" dirty="0">
                <a:solidFill>
                  <a:srgbClr val="54C2F3"/>
                </a:solidFill>
                <a:latin typeface="Arial Bold" charset="0"/>
              </a:rPr>
              <a:t>Visit the AVS Events Calendar at: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ABA20"/>
                </a:solidFill>
                <a:latin typeface="Arial Bold" charset="0"/>
              </a:rPr>
              <a:t>www.avs.org/Meetings-Exhibits/Events-Calendar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54C2F3"/>
              </a:solidFill>
              <a:latin typeface="Arial Bold" charset="0"/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54C2F3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ext Box 37"/>
          <p:cNvSpPr txBox="1">
            <a:spLocks noChangeArrowheads="1"/>
          </p:cNvSpPr>
          <p:nvPr/>
        </p:nvSpPr>
        <p:spPr bwMode="auto">
          <a:xfrm>
            <a:off x="1572347" y="1888416"/>
            <a:ext cx="86821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rgbClr val="FFFEBD"/>
                </a:solidFill>
              </a:rPr>
              <a:t>Highly </a:t>
            </a:r>
            <a:r>
              <a:rPr lang="en-US" dirty="0">
                <a:solidFill>
                  <a:srgbClr val="FFFEBD"/>
                </a:solidFill>
              </a:rPr>
              <a:t>multidisciplinary: 10 divisions, 2 technical  groups, and a number of focus topics.  All research areas are covered!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FEBD"/>
                </a:solidFill>
              </a:rPr>
              <a:t>As you change jobs or roles, you do not have to change societies, you can just change affiliations within AVS.</a:t>
            </a:r>
            <a:endParaRPr lang="en-US" sz="1050" dirty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FEBD"/>
                </a:solidFill>
              </a:rPr>
              <a:t>AVS is a collaborative and inclusive society.</a:t>
            </a: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rgbClr val="FFFEBD"/>
                </a:solidFill>
              </a:rPr>
              <a:t>Colleagues will give you honest feedback on ideas or practices within the field. </a:t>
            </a:r>
            <a:endParaRPr lang="en-US" dirty="0" smtClean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FEBD"/>
              </a:solidFill>
            </a:endParaRPr>
          </a:p>
          <a:p>
            <a:endParaRPr lang="en-US" dirty="0">
              <a:solidFill>
                <a:srgbClr val="FFFEBD"/>
              </a:solidFill>
            </a:endParaRPr>
          </a:p>
        </p:txBody>
      </p:sp>
      <p:sp>
        <p:nvSpPr>
          <p:cNvPr id="14" name="Rectangle 1063"/>
          <p:cNvSpPr>
            <a:spLocks noChangeArrowheads="1"/>
          </p:cNvSpPr>
          <p:nvPr/>
        </p:nvSpPr>
        <p:spPr bwMode="auto">
          <a:xfrm>
            <a:off x="1588799" y="1629811"/>
            <a:ext cx="914400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 Box 1065"/>
          <p:cNvSpPr txBox="1">
            <a:spLocks noChangeArrowheads="1"/>
          </p:cNvSpPr>
          <p:nvPr/>
        </p:nvSpPr>
        <p:spPr bwMode="auto">
          <a:xfrm>
            <a:off x="2797897" y="761497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EDE"/>
                </a:solidFill>
                <a:latin typeface="Arial Narrow" pitchFamily="34" charset="0"/>
              </a:rPr>
              <a:t>Why AVS</a:t>
            </a:r>
            <a:endParaRPr lang="en-US" sz="4800" dirty="0">
              <a:solidFill>
                <a:srgbClr val="FFFEDE"/>
              </a:solidFill>
              <a:latin typeface="Arial Narrow" pitchFamily="34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1981200" y="6304016"/>
            <a:ext cx="3954318" cy="7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AVS Member Benefits</a:t>
            </a:r>
            <a:endParaRPr lang="en-US" sz="1500" dirty="0">
              <a:solidFill>
                <a:srgbClr val="54C2F3"/>
              </a:solidFill>
            </a:endParaRPr>
          </a:p>
        </p:txBody>
      </p:sp>
      <p:pic>
        <p:nvPicPr>
          <p:cNvPr id="2" name="IrCZxDmqEHo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096799" y="3886200"/>
            <a:ext cx="4064000" cy="2286000"/>
          </a:xfrm>
          <a:prstGeom prst="rect">
            <a:avLst/>
          </a:prstGeom>
        </p:spPr>
      </p:pic>
      <p:pic>
        <p:nvPicPr>
          <p:cNvPr id="3" name="xUAboGKzXH0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51600" y="3886200"/>
            <a:ext cx="4064000" cy="2286000"/>
          </a:xfrm>
          <a:prstGeom prst="rect">
            <a:avLst/>
          </a:prstGeom>
        </p:spPr>
      </p:pic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6307138" y="6304016"/>
            <a:ext cx="3954318" cy="7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AVS Symposium Benefits</a:t>
            </a:r>
            <a:endParaRPr lang="en-US" sz="1500" dirty="0">
              <a:solidFill>
                <a:srgbClr val="54C2F3"/>
              </a:solidFill>
            </a:endParaRPr>
          </a:p>
        </p:txBody>
      </p:sp>
      <p:pic>
        <p:nvPicPr>
          <p:cNvPr id="11" name="Picture 71" descr="AVS56_logo_yell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805243"/>
            <a:ext cx="681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7"/>
          <p:cNvSpPr txBox="1">
            <a:spLocks noChangeArrowheads="1"/>
          </p:cNvSpPr>
          <p:nvPr/>
        </p:nvSpPr>
        <p:spPr bwMode="auto">
          <a:xfrm>
            <a:off x="7846291" y="923905"/>
            <a:ext cx="2819400" cy="7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Website: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1500" dirty="0">
              <a:solidFill>
                <a:srgbClr val="54C2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7"/>
          <p:cNvSpPr txBox="1">
            <a:spLocks noChangeArrowheads="1"/>
          </p:cNvSpPr>
          <p:nvPr/>
        </p:nvSpPr>
        <p:spPr bwMode="auto">
          <a:xfrm>
            <a:off x="1524000" y="1914175"/>
            <a:ext cx="9144000" cy="6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54C2F3"/>
                </a:solidFill>
              </a:rPr>
              <a:t>Join </a:t>
            </a:r>
            <a:r>
              <a:rPr lang="en-US" dirty="0">
                <a:solidFill>
                  <a:srgbClr val="54C2F3"/>
                </a:solidFill>
              </a:rPr>
              <a:t>Us in Advancing the Science &amp; Technology of Materials, Processing</a:t>
            </a:r>
            <a:r>
              <a:rPr lang="en-US" b="1" dirty="0">
                <a:solidFill>
                  <a:srgbClr val="54C2F3"/>
                </a:solidFill>
              </a:rPr>
              <a:t>, </a:t>
            </a:r>
            <a:r>
              <a:rPr lang="en-US" dirty="0">
                <a:solidFill>
                  <a:srgbClr val="54C2F3"/>
                </a:solidFill>
              </a:rPr>
              <a:t>&amp; Interfaces</a:t>
            </a:r>
          </a:p>
        </p:txBody>
      </p:sp>
      <p:pic>
        <p:nvPicPr>
          <p:cNvPr id="14356" name="Picture 20" descr="icon_a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018" y="4894598"/>
            <a:ext cx="346075" cy="509587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57" name="Picture 21" descr="icon_briefc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893" y="3625244"/>
            <a:ext cx="314325" cy="2603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58" name="Picture 22" descr="icon_netwo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1668" y="2941032"/>
            <a:ext cx="358775" cy="3968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59" name="Picture 23" descr="icon_teach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2292" y="4145297"/>
            <a:ext cx="515938" cy="46196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60" name="Picture 24" descr="icon_glob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2305" y="5693110"/>
            <a:ext cx="315912" cy="28257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63" name="Picture 27" descr="B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724400"/>
            <a:ext cx="511175" cy="6794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64" name="Picture 28" descr="JVS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6700" y="2895601"/>
            <a:ext cx="511175" cy="6778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65" name="Picture 29" descr="JVST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3808413"/>
            <a:ext cx="511175" cy="6794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4366" name="Picture 30" descr="S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0" y="5640388"/>
            <a:ext cx="511175" cy="67945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085" name="Text Box 37"/>
          <p:cNvSpPr txBox="1">
            <a:spLocks noChangeArrowheads="1"/>
          </p:cNvSpPr>
          <p:nvPr/>
        </p:nvSpPr>
        <p:spPr bwMode="auto">
          <a:xfrm>
            <a:off x="1689492" y="2925157"/>
            <a:ext cx="31111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Helvetica CondensedBold" charset="0"/>
              </a:rPr>
              <a:t> </a:t>
            </a: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Networking 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Career Services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Training &amp; Professional</a:t>
            </a:r>
            <a:br>
              <a:rPr lang="en-US" sz="1600" dirty="0">
                <a:solidFill>
                  <a:srgbClr val="FFFED5"/>
                </a:solidFill>
                <a:latin typeface="Helvetica CondensedBold" charset="0"/>
              </a:rPr>
            </a:b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 Development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Technical Conferences, </a:t>
            </a:r>
            <a:br>
              <a:rPr lang="en-US" sz="1600" dirty="0">
                <a:solidFill>
                  <a:srgbClr val="FFFED5"/>
                </a:solidFill>
                <a:latin typeface="Helvetica CondensedBold" charset="0"/>
              </a:rPr>
            </a:b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 Meetings, &amp; Exhibits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Professional &amp; Student Awards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Leadership Opportunities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ts val="1100"/>
              </a:spcAft>
              <a:buClr>
                <a:srgbClr val="D0EA56"/>
              </a:buClr>
              <a:buSzPct val="80000"/>
              <a:buFont typeface="Times" charset="0"/>
              <a:buChar char="•"/>
            </a:pPr>
            <a:r>
              <a:rPr lang="en-US" sz="1600" dirty="0">
                <a:solidFill>
                  <a:srgbClr val="FFFED5"/>
                </a:solidFill>
                <a:latin typeface="Helvetica CondensedBold" charset="0"/>
              </a:rPr>
              <a:t> Technical </a:t>
            </a:r>
            <a:r>
              <a:rPr lang="en-US" sz="1600" dirty="0" smtClean="0">
                <a:solidFill>
                  <a:srgbClr val="FFFED5"/>
                </a:solidFill>
                <a:latin typeface="Helvetica CondensedBold" charset="0"/>
              </a:rPr>
              <a:t>Resources</a:t>
            </a:r>
            <a:endParaRPr lang="en-US" sz="1600" dirty="0">
              <a:solidFill>
                <a:srgbClr val="FFFED5"/>
              </a:solidFill>
            </a:endParaRPr>
          </a:p>
        </p:txBody>
      </p:sp>
      <p:sp>
        <p:nvSpPr>
          <p:cNvPr id="3086" name="Text Box 44"/>
          <p:cNvSpPr txBox="1">
            <a:spLocks noChangeArrowheads="1"/>
          </p:cNvSpPr>
          <p:nvPr/>
        </p:nvSpPr>
        <p:spPr bwMode="auto">
          <a:xfrm>
            <a:off x="5867399" y="28194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1800"/>
              </a:lnSpc>
              <a:spcBef>
                <a:spcPct val="999000"/>
              </a:spcBef>
              <a:spcAft>
                <a:spcPts val="300"/>
              </a:spcAft>
              <a:buClr>
                <a:srgbClr val="D0EA56"/>
              </a:buClr>
              <a:buSzPct val="80000"/>
            </a:pPr>
            <a:r>
              <a:rPr lang="en-US" sz="1600" dirty="0">
                <a:solidFill>
                  <a:srgbClr val="CAE63D"/>
                </a:solidFill>
                <a:latin typeface="Helvetica CondensedBoldObl" charset="0"/>
              </a:rPr>
              <a:t> JVST A: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</a:t>
            </a:r>
            <a:r>
              <a:rPr lang="en-US" sz="1200" dirty="0" smtClean="0">
                <a:solidFill>
                  <a:srgbClr val="FFFECA"/>
                </a:solidFill>
              </a:rPr>
              <a:t>Surfaces, Interfaces, Materials 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</a:t>
            </a:r>
            <a:r>
              <a:rPr lang="en-US" sz="1200" dirty="0" smtClean="0">
                <a:solidFill>
                  <a:srgbClr val="FFFECA"/>
                </a:solidFill>
              </a:rPr>
              <a:t>Thin Films, ALD, ALE 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 smtClean="0">
                <a:solidFill>
                  <a:srgbClr val="FFFECA"/>
                </a:solidFill>
              </a:rPr>
              <a:t> Plasma Science and Technology</a:t>
            </a:r>
          </a:p>
          <a:p>
            <a:pPr eaLnBrk="0" fontAlgn="base" hangingPunct="0">
              <a:lnSpc>
                <a:spcPts val="1600"/>
              </a:lnSpc>
              <a:spcBef>
                <a:spcPts val="800"/>
              </a:spcBef>
              <a:spcAft>
                <a:spcPts val="300"/>
              </a:spcAft>
              <a:buClr>
                <a:srgbClr val="D0EA56"/>
              </a:buClr>
              <a:buSzPct val="80000"/>
            </a:pPr>
            <a:r>
              <a:rPr lang="en-US" sz="1600" dirty="0" smtClean="0">
                <a:solidFill>
                  <a:srgbClr val="CAE63D"/>
                </a:solidFill>
                <a:latin typeface="Helvetica CondensedBoldObl" charset="0"/>
              </a:rPr>
              <a:t> </a:t>
            </a:r>
            <a:r>
              <a:rPr lang="en-US" sz="1600" dirty="0">
                <a:solidFill>
                  <a:srgbClr val="CAE63D"/>
                </a:solidFill>
                <a:latin typeface="Helvetica CondensedBoldObl" charset="0"/>
              </a:rPr>
              <a:t>JVST B:</a:t>
            </a:r>
            <a:endParaRPr lang="en-US" sz="14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Nanometer Structures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Microelectronics 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Processing, Measurement, </a:t>
            </a:r>
            <a:r>
              <a:rPr lang="en-US" sz="1200" dirty="0" smtClean="0">
                <a:solidFill>
                  <a:srgbClr val="FFFECA"/>
                </a:solidFill>
              </a:rPr>
              <a:t>and Phenomena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smtClean="0">
                <a:solidFill>
                  <a:srgbClr val="FFFECA"/>
                </a:solidFill>
              </a:rPr>
              <a:t> Vacuum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lnSpc>
                <a:spcPts val="1600"/>
              </a:lnSpc>
              <a:spcBef>
                <a:spcPts val="800"/>
              </a:spcBef>
              <a:spcAft>
                <a:spcPts val="300"/>
              </a:spcAft>
              <a:buClr>
                <a:srgbClr val="D0EA56"/>
              </a:buClr>
              <a:buSzPct val="80000"/>
            </a:pPr>
            <a:r>
              <a:rPr lang="en-US" sz="1600" dirty="0">
                <a:solidFill>
                  <a:srgbClr val="CAE63D"/>
                </a:solidFill>
                <a:latin typeface="Helvetica CondensedBold" charset="0"/>
              </a:rPr>
              <a:t> </a:t>
            </a:r>
            <a:r>
              <a:rPr lang="en-US" sz="1600" dirty="0" err="1">
                <a:solidFill>
                  <a:srgbClr val="CAE63D"/>
                </a:solidFill>
                <a:latin typeface="Helvetica CondensedBold" charset="0"/>
              </a:rPr>
              <a:t>Biointer</a:t>
            </a:r>
            <a:r>
              <a:rPr lang="en-US" sz="1600" i="1" dirty="0" err="1">
                <a:solidFill>
                  <a:srgbClr val="CAE63D"/>
                </a:solidFill>
                <a:latin typeface="Helvetica CondensedBold" charset="0"/>
              </a:rPr>
              <a:t>phases</a:t>
            </a:r>
            <a:r>
              <a:rPr lang="en-US" sz="1600" dirty="0">
                <a:solidFill>
                  <a:srgbClr val="CAE63D"/>
                </a:solidFill>
                <a:latin typeface="Helvetica CondensedBoldObl" charset="0"/>
              </a:rPr>
              <a:t>:</a:t>
            </a:r>
            <a:endParaRPr lang="en-US" sz="14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Biomaterials &amp; Biological Interfaces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Quantitative Soft Matter Interfaces 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Chemistry Physics, Engineering, Theory, &amp; Modeling</a:t>
            </a:r>
            <a:endParaRPr lang="en-US" sz="16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600"/>
              </a:lnSpc>
              <a:spcBef>
                <a:spcPts val="800"/>
              </a:spcBef>
              <a:spcAft>
                <a:spcPts val="300"/>
              </a:spcAft>
              <a:buClr>
                <a:srgbClr val="CAE63D"/>
              </a:buClr>
              <a:buSzPct val="80000"/>
            </a:pPr>
            <a:r>
              <a:rPr lang="en-US" sz="1600" dirty="0">
                <a:solidFill>
                  <a:srgbClr val="CAE63D"/>
                </a:solidFill>
                <a:latin typeface="Helvetica CondensedBoldObl" charset="0"/>
              </a:rPr>
              <a:t> Surface Science Spectra (SSS):</a:t>
            </a:r>
            <a:endParaRPr lang="en-US" sz="14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Journal &amp; Database for Individuals or Analytical Labs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</a:t>
            </a:r>
            <a:r>
              <a:rPr lang="en-US" sz="1200" dirty="0" smtClean="0">
                <a:solidFill>
                  <a:srgbClr val="FFFECA"/>
                </a:solidFill>
              </a:rPr>
              <a:t>6,600 Individual Spectra for More than 1,300 </a:t>
            </a:r>
            <a:br>
              <a:rPr lang="en-US" sz="1200" dirty="0" smtClean="0">
                <a:solidFill>
                  <a:srgbClr val="FFFECA"/>
                </a:solidFill>
              </a:rPr>
            </a:br>
            <a:r>
              <a:rPr lang="en-US" sz="1200" dirty="0" smtClean="0">
                <a:solidFill>
                  <a:srgbClr val="FFFECA"/>
                </a:solidFill>
              </a:rPr>
              <a:t>  Specimens of Interest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Comparison Spectra from Well-Defined Materials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</a:pPr>
            <a:endParaRPr lang="en-US" sz="1200" dirty="0">
              <a:solidFill>
                <a:srgbClr val="FFFECA"/>
              </a:solidFill>
            </a:endParaRPr>
          </a:p>
        </p:txBody>
      </p:sp>
      <p:sp>
        <p:nvSpPr>
          <p:cNvPr id="14" name="Rectangle 1063"/>
          <p:cNvSpPr>
            <a:spLocks noChangeArrowheads="1"/>
          </p:cNvSpPr>
          <p:nvPr/>
        </p:nvSpPr>
        <p:spPr bwMode="auto">
          <a:xfrm>
            <a:off x="1524000" y="1623169"/>
            <a:ext cx="914400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Text Box 1065"/>
          <p:cNvSpPr txBox="1">
            <a:spLocks noChangeArrowheads="1"/>
          </p:cNvSpPr>
          <p:nvPr/>
        </p:nvSpPr>
        <p:spPr bwMode="auto">
          <a:xfrm>
            <a:off x="685800" y="712798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FEDE"/>
                </a:solidFill>
                <a:latin typeface="Arial Narrow" pitchFamily="34" charset="0"/>
              </a:rPr>
              <a:t>Be Part of the AVS Community</a:t>
            </a:r>
            <a:endParaRPr lang="en-US" sz="4800" dirty="0">
              <a:solidFill>
                <a:srgbClr val="FFFEDE"/>
              </a:solidFill>
              <a:latin typeface="Arial Narrow" pitchFamily="34" charset="0"/>
            </a:endParaRPr>
          </a:p>
        </p:txBody>
      </p:sp>
      <p:pic>
        <p:nvPicPr>
          <p:cNvPr id="16" name="Picture 71" descr="AVS56_logo_yell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16353" y="4876800"/>
            <a:ext cx="681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9448800" y="5649445"/>
            <a:ext cx="2819400" cy="7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Website: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1500" dirty="0">
              <a:solidFill>
                <a:srgbClr val="54C2F3"/>
              </a:solidFill>
            </a:endParaRPr>
          </a:p>
        </p:txBody>
      </p:sp>
      <p:pic>
        <p:nvPicPr>
          <p:cNvPr id="21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02162"/>
            <a:ext cx="534153" cy="822748"/>
          </a:xfrm>
          <a:prstGeom prst="rect">
            <a:avLst/>
          </a:prstGeom>
          <a:noFill/>
          <a:ln>
            <a:noFill/>
          </a:ln>
          <a:effectLst>
            <a:outerShdw dist="38100" dir="2700000" algn="tl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8992353" y="2781300"/>
            <a:ext cx="3048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1800"/>
              </a:lnSpc>
              <a:spcBef>
                <a:spcPct val="999000"/>
              </a:spcBef>
              <a:spcAft>
                <a:spcPts val="300"/>
              </a:spcAft>
              <a:buClr>
                <a:srgbClr val="D0EA56"/>
              </a:buClr>
              <a:buSzPct val="80000"/>
            </a:pPr>
            <a:r>
              <a:rPr lang="en-US" sz="1600" dirty="0">
                <a:solidFill>
                  <a:srgbClr val="CAE63D"/>
                </a:solidFill>
                <a:latin typeface="Helvetica CondensedBoldObl" charset="0"/>
              </a:rPr>
              <a:t> </a:t>
            </a:r>
            <a:r>
              <a:rPr lang="en-US" sz="1600" dirty="0" smtClean="0">
                <a:solidFill>
                  <a:srgbClr val="CAE63D"/>
                </a:solidFill>
                <a:latin typeface="Helvetica CondensedBoldObl" charset="0"/>
              </a:rPr>
              <a:t>NEW! AVS Quantum Science:</a:t>
            </a:r>
            <a:endParaRPr lang="en-US" sz="16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Times" charset="0"/>
              <a:buChar char="•"/>
            </a:pPr>
            <a:r>
              <a:rPr lang="en-US" sz="1200" dirty="0">
                <a:solidFill>
                  <a:srgbClr val="FFFECA"/>
                </a:solidFill>
              </a:rPr>
              <a:t> </a:t>
            </a:r>
            <a:r>
              <a:rPr lang="en-US" sz="1200" dirty="0" smtClean="0">
                <a:solidFill>
                  <a:srgbClr val="FFFECA"/>
                </a:solidFill>
              </a:rPr>
              <a:t>Experimental and Theoretical </a:t>
            </a:r>
            <a:br>
              <a:rPr lang="en-US" sz="1200" dirty="0" smtClean="0">
                <a:solidFill>
                  <a:srgbClr val="FFFECA"/>
                </a:solidFill>
              </a:rPr>
            </a:br>
            <a:r>
              <a:rPr lang="en-US" sz="1200" dirty="0" smtClean="0">
                <a:solidFill>
                  <a:srgbClr val="FFFECA"/>
                </a:solidFill>
              </a:rPr>
              <a:t>  Advances Across Physics, Chemistry, </a:t>
            </a:r>
            <a:br>
              <a:rPr lang="en-US" sz="1200" dirty="0" smtClean="0">
                <a:solidFill>
                  <a:srgbClr val="FFFECA"/>
                </a:solidFill>
              </a:rPr>
            </a:br>
            <a:r>
              <a:rPr lang="en-US" sz="1200" dirty="0" smtClean="0">
                <a:solidFill>
                  <a:srgbClr val="FFFECA"/>
                </a:solidFill>
              </a:rPr>
              <a:t>  Biology, Materials Science, Optics, and </a:t>
            </a:r>
            <a:br>
              <a:rPr lang="en-US" sz="1200" dirty="0" smtClean="0">
                <a:solidFill>
                  <a:srgbClr val="FFFECA"/>
                </a:solidFill>
              </a:rPr>
            </a:br>
            <a:r>
              <a:rPr lang="en-US" sz="1200" dirty="0" smtClean="0">
                <a:solidFill>
                  <a:srgbClr val="FFFECA"/>
                </a:solidFill>
              </a:rPr>
              <a:t>  Electronics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lnSpc>
                <a:spcPts val="1600"/>
              </a:lnSpc>
              <a:spcBef>
                <a:spcPts val="800"/>
              </a:spcBef>
              <a:spcAft>
                <a:spcPts val="300"/>
              </a:spcAft>
              <a:buClr>
                <a:srgbClr val="D0EA56"/>
              </a:buClr>
              <a:buSzPct val="80000"/>
            </a:pPr>
            <a:endParaRPr lang="en-US" sz="1200" dirty="0">
              <a:solidFill>
                <a:srgbClr val="FFFE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63"/>
          <p:cNvSpPr>
            <a:spLocks noChangeArrowheads="1"/>
          </p:cNvSpPr>
          <p:nvPr/>
        </p:nvSpPr>
        <p:spPr bwMode="auto">
          <a:xfrm>
            <a:off x="1524000" y="1647092"/>
            <a:ext cx="914400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" name="Text Box 1065"/>
          <p:cNvSpPr txBox="1">
            <a:spLocks noChangeArrowheads="1"/>
          </p:cNvSpPr>
          <p:nvPr/>
        </p:nvSpPr>
        <p:spPr bwMode="auto">
          <a:xfrm>
            <a:off x="609600" y="704056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EDE"/>
                </a:solidFill>
                <a:latin typeface="Arial Narrow" pitchFamily="34" charset="0"/>
              </a:rPr>
              <a:t>AVS Membership Rates 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76710662"/>
              </p:ext>
            </p:extLst>
          </p:nvPr>
        </p:nvGraphicFramePr>
        <p:xfrm>
          <a:off x="2514600" y="3352800"/>
          <a:ext cx="6934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1572346" y="2475637"/>
            <a:ext cx="909565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54C2F3"/>
                </a:solidFill>
              </a:rPr>
              <a:t>This level is a full membership benefits package that requires </a:t>
            </a:r>
            <a:br>
              <a:rPr lang="en-US" sz="2000" dirty="0" smtClean="0">
                <a:solidFill>
                  <a:srgbClr val="54C2F3"/>
                </a:solidFill>
              </a:rPr>
            </a:br>
            <a:r>
              <a:rPr lang="en-US" sz="2000" dirty="0" smtClean="0">
                <a:solidFill>
                  <a:srgbClr val="54C2F3"/>
                </a:solidFill>
              </a:rPr>
              <a:t>payment  of annual dues </a:t>
            </a:r>
          </a:p>
          <a:p>
            <a:pPr marL="457200" indent="-457200" algn="ctr">
              <a:buFont typeface="Arial"/>
              <a:buChar char="•"/>
            </a:pPr>
            <a:endParaRPr lang="en-US" sz="2000" dirty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FEBD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dirty="0">
              <a:solidFill>
                <a:srgbClr val="FFFEBD"/>
              </a:solidFill>
            </a:endParaRPr>
          </a:p>
          <a:p>
            <a:endParaRPr lang="en-US" dirty="0">
              <a:solidFill>
                <a:srgbClr val="FFFEBD"/>
              </a:solidFill>
            </a:endParaRPr>
          </a:p>
        </p:txBody>
      </p:sp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1524000" y="533400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Find More Membership Details at: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www.avs.org/membership</a:t>
            </a:r>
            <a:endParaRPr lang="en-US" sz="1500" dirty="0">
              <a:solidFill>
                <a:srgbClr val="FABA20"/>
              </a:solidFill>
            </a:endParaRPr>
          </a:p>
        </p:txBody>
      </p:sp>
      <p:pic>
        <p:nvPicPr>
          <p:cNvPr id="16" name="Picture 71" descr="AVS56_logo_yell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44908" y="5334000"/>
            <a:ext cx="1172899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0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63"/>
          <p:cNvSpPr>
            <a:spLocks noChangeArrowheads="1"/>
          </p:cNvSpPr>
          <p:nvPr/>
        </p:nvSpPr>
        <p:spPr bwMode="auto">
          <a:xfrm>
            <a:off x="1524000" y="1611166"/>
            <a:ext cx="914400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99" name="Text Box 1065"/>
          <p:cNvSpPr txBox="1">
            <a:spLocks noChangeArrowheads="1"/>
          </p:cNvSpPr>
          <p:nvPr/>
        </p:nvSpPr>
        <p:spPr bwMode="auto">
          <a:xfrm>
            <a:off x="627063" y="770253"/>
            <a:ext cx="1097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EDE"/>
                </a:solidFill>
                <a:latin typeface="Arial Narrow" pitchFamily="34" charset="0"/>
              </a:rPr>
              <a:t>Already an AVS </a:t>
            </a:r>
            <a:r>
              <a:rPr lang="en-US" sz="4800" dirty="0" smtClean="0">
                <a:solidFill>
                  <a:srgbClr val="FFFEDE"/>
                </a:solidFill>
                <a:latin typeface="Arial Narrow" pitchFamily="34" charset="0"/>
              </a:rPr>
              <a:t>Platinum Member</a:t>
            </a:r>
            <a:r>
              <a:rPr lang="en-US" sz="4800" dirty="0">
                <a:solidFill>
                  <a:srgbClr val="FFFEDE"/>
                </a:solidFill>
                <a:latin typeface="Arial Narrow" pitchFamily="34" charset="0"/>
              </a:rPr>
              <a:t>?</a:t>
            </a:r>
          </a:p>
        </p:txBody>
      </p:sp>
      <p:sp>
        <p:nvSpPr>
          <p:cNvPr id="4101" name="Text Box 1052"/>
          <p:cNvSpPr txBox="1">
            <a:spLocks noChangeArrowheads="1"/>
          </p:cNvSpPr>
          <p:nvPr/>
        </p:nvSpPr>
        <p:spPr bwMode="auto">
          <a:xfrm>
            <a:off x="1570182" y="2377698"/>
            <a:ext cx="9220200" cy="414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lnSpc>
                <a:spcPts val="2000"/>
              </a:lnSpc>
              <a:spcBef>
                <a:spcPts val="19100"/>
              </a:spcBef>
              <a:spcAft>
                <a:spcPts val="300"/>
              </a:spcAft>
              <a:buClr>
                <a:srgbClr val="D0EA56"/>
              </a:buClr>
              <a:buSzPct val="80000"/>
              <a:defRPr/>
            </a:pPr>
            <a:r>
              <a:rPr lang="en-US" sz="1600" dirty="0">
                <a:solidFill>
                  <a:srgbClr val="76C5ED"/>
                </a:solidFill>
              </a:rPr>
              <a:t>Expand</a:t>
            </a:r>
            <a:r>
              <a:rPr lang="en-US" sz="1600" dirty="0">
                <a:solidFill>
                  <a:srgbClr val="CAE63D"/>
                </a:solidFill>
              </a:rPr>
              <a:t> Your Network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DE"/>
                </a:solidFill>
              </a:rPr>
              <a:t>Form </a:t>
            </a:r>
            <a:r>
              <a:rPr lang="en-US" sz="1400" dirty="0">
                <a:solidFill>
                  <a:srgbClr val="FFFEDE"/>
                </a:solidFill>
              </a:rPr>
              <a:t>valuable contacts in academia, industry, and </a:t>
            </a:r>
            <a:r>
              <a:rPr lang="en-US" sz="1400" dirty="0" smtClean="0">
                <a:solidFill>
                  <a:srgbClr val="FFFEDE"/>
                </a:solidFill>
              </a:rPr>
              <a:t>government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DE"/>
                </a:solidFill>
              </a:rPr>
              <a:t>Collaborate </a:t>
            </a:r>
            <a:r>
              <a:rPr lang="en-US" sz="1400" dirty="0">
                <a:solidFill>
                  <a:srgbClr val="FFFEDE"/>
                </a:solidFill>
              </a:rPr>
              <a:t>with engineers, physicists, chemists, mathematicians, and biologists all working </a:t>
            </a:r>
            <a:r>
              <a:rPr lang="en-US" sz="1400" dirty="0" smtClean="0">
                <a:solidFill>
                  <a:srgbClr val="FFFEDE"/>
                </a:solidFill>
              </a:rPr>
              <a:t>in </a:t>
            </a:r>
            <a:r>
              <a:rPr lang="en-US" sz="1400" dirty="0">
                <a:solidFill>
                  <a:srgbClr val="FFFEDE"/>
                </a:solidFill>
              </a:rPr>
              <a:t>materials, interfaces, and processing</a:t>
            </a:r>
          </a:p>
          <a:p>
            <a:pPr eaLnBrk="0" fontAlgn="base" hangingPunct="0">
              <a:lnSpc>
                <a:spcPts val="2000"/>
              </a:lnSpc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rgbClr val="76C5ED"/>
                </a:solidFill>
              </a:rPr>
              <a:t>Enhance </a:t>
            </a:r>
            <a:r>
              <a:rPr lang="en-US" sz="1600" dirty="0">
                <a:solidFill>
                  <a:srgbClr val="CAE63D"/>
                </a:solidFill>
              </a:rPr>
              <a:t>Your Scientific &amp; Professional Knowledge</a:t>
            </a:r>
            <a:endParaRPr lang="en-US" sz="1200" dirty="0">
              <a:solidFill>
                <a:srgbClr val="FFFEBD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FREE </a:t>
            </a:r>
            <a:r>
              <a:rPr lang="en-US" sz="1400" dirty="0">
                <a:solidFill>
                  <a:srgbClr val="FFFEBD"/>
                </a:solidFill>
              </a:rPr>
              <a:t>online access to </a:t>
            </a:r>
            <a:r>
              <a:rPr lang="en-US" sz="1400" i="1" dirty="0">
                <a:solidFill>
                  <a:srgbClr val="FFFEBD"/>
                </a:solidFill>
              </a:rPr>
              <a:t>JVST A, JVST B</a:t>
            </a:r>
            <a:r>
              <a:rPr lang="en-US" sz="1400" dirty="0">
                <a:solidFill>
                  <a:srgbClr val="FFFEBD"/>
                </a:solidFill>
              </a:rPr>
              <a:t>, Biointer</a:t>
            </a:r>
            <a:r>
              <a:rPr lang="en-US" sz="1400" i="1" dirty="0">
                <a:solidFill>
                  <a:srgbClr val="FFFEBD"/>
                </a:solidFill>
              </a:rPr>
              <a:t>phases, </a:t>
            </a:r>
            <a:r>
              <a:rPr lang="en-US" sz="1400" dirty="0">
                <a:solidFill>
                  <a:srgbClr val="FFFEBD"/>
                </a:solidFill>
              </a:rPr>
              <a:t>and </a:t>
            </a:r>
            <a:r>
              <a:rPr lang="en-US" sz="1400" i="1" dirty="0">
                <a:solidFill>
                  <a:srgbClr val="FFFEBD"/>
                </a:solidFill>
              </a:rPr>
              <a:t>SSS</a:t>
            </a:r>
            <a:r>
              <a:rPr lang="en-US" sz="1400" dirty="0">
                <a:solidFill>
                  <a:srgbClr val="FFFEBD"/>
                </a:solidFill>
              </a:rPr>
              <a:t> in the AVS Publications </a:t>
            </a:r>
            <a:r>
              <a:rPr lang="en-US" sz="1400" dirty="0" smtClean="0">
                <a:solidFill>
                  <a:srgbClr val="FFFEBD"/>
                </a:solidFill>
              </a:rPr>
              <a:t>Library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International </a:t>
            </a:r>
            <a:r>
              <a:rPr lang="en-US" sz="1400" dirty="0">
                <a:solidFill>
                  <a:srgbClr val="FFFEBD"/>
                </a:solidFill>
              </a:rPr>
              <a:t>symposia and exhibitions and topical conferences </a:t>
            </a:r>
            <a:endParaRPr lang="en-US" sz="1400" dirty="0" smtClean="0">
              <a:solidFill>
                <a:srgbClr val="FFFEBD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Local </a:t>
            </a:r>
            <a:r>
              <a:rPr lang="en-US" sz="1400" dirty="0">
                <a:solidFill>
                  <a:srgbClr val="FFFEBD"/>
                </a:solidFill>
              </a:rPr>
              <a:t>chapter activities and meetings </a:t>
            </a:r>
            <a:endParaRPr lang="en-US" sz="1400" dirty="0" smtClean="0">
              <a:solidFill>
                <a:srgbClr val="FFFEBD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Professional </a:t>
            </a:r>
            <a:r>
              <a:rPr lang="en-US" sz="1400" dirty="0">
                <a:solidFill>
                  <a:srgbClr val="FFFEBD"/>
                </a:solidFill>
              </a:rPr>
              <a:t>development training and </a:t>
            </a:r>
            <a:r>
              <a:rPr lang="en-US" sz="1400" dirty="0" smtClean="0">
                <a:solidFill>
                  <a:srgbClr val="FFFEBD"/>
                </a:solidFill>
              </a:rPr>
              <a:t>workshops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FREE </a:t>
            </a:r>
            <a:r>
              <a:rPr lang="en-US" sz="1400" dirty="0">
                <a:solidFill>
                  <a:srgbClr val="FFFEBD"/>
                </a:solidFill>
              </a:rPr>
              <a:t>online access to the AVS Technical Library featuring AVS Presentations on Demand, books, </a:t>
            </a:r>
            <a:r>
              <a:rPr lang="en-US" sz="1400" dirty="0" smtClean="0">
                <a:solidFill>
                  <a:srgbClr val="FFFEBD"/>
                </a:solidFill>
              </a:rPr>
              <a:t>videos</a:t>
            </a:r>
            <a:r>
              <a:rPr lang="en-US" sz="1400" dirty="0">
                <a:solidFill>
                  <a:srgbClr val="FFFEBD"/>
                </a:solidFill>
              </a:rPr>
              <a:t>, </a:t>
            </a:r>
            <a:r>
              <a:rPr lang="en-US" sz="1400" dirty="0" smtClean="0">
                <a:solidFill>
                  <a:srgbClr val="FFFEBD"/>
                </a:solidFill>
              </a:rPr>
              <a:t>etc.</a:t>
            </a:r>
          </a:p>
          <a:p>
            <a:pPr eaLnBrk="0" fontAlgn="base" hangingPunct="0">
              <a:spcBef>
                <a:spcPts val="1200"/>
              </a:spcBef>
              <a:buClr>
                <a:srgbClr val="CAE63D"/>
              </a:buClr>
              <a:buSzPct val="80000"/>
              <a:defRPr/>
            </a:pPr>
            <a:r>
              <a:rPr lang="en-US" sz="1600" dirty="0" smtClean="0">
                <a:solidFill>
                  <a:srgbClr val="76C5ED"/>
                </a:solidFill>
              </a:rPr>
              <a:t>Opportunity</a:t>
            </a:r>
            <a:r>
              <a:rPr lang="en-US" sz="1600" dirty="0" smtClean="0">
                <a:solidFill>
                  <a:srgbClr val="CAE63D"/>
                </a:solidFill>
              </a:rPr>
              <a:t> </a:t>
            </a:r>
            <a:r>
              <a:rPr lang="en-US" sz="1600" dirty="0">
                <a:solidFill>
                  <a:srgbClr val="CAE63D"/>
                </a:solidFill>
              </a:rPr>
              <a:t>to Develop &amp; Practice Your Leadership Skills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Lead or volunteer on a local, national, or international committee or division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Develop </a:t>
            </a:r>
            <a:r>
              <a:rPr lang="en-US" sz="1400" dirty="0">
                <a:solidFill>
                  <a:srgbClr val="FFFEBD"/>
                </a:solidFill>
              </a:rPr>
              <a:t>symposia </a:t>
            </a:r>
            <a:r>
              <a:rPr lang="en-US" sz="1400" dirty="0" smtClean="0">
                <a:solidFill>
                  <a:srgbClr val="FFFEBD"/>
                </a:solidFill>
              </a:rPr>
              <a:t>programming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FFFEBD"/>
                </a:solidFill>
              </a:rPr>
              <a:t>Participate </a:t>
            </a:r>
            <a:r>
              <a:rPr lang="en-US" sz="1400" dirty="0">
                <a:solidFill>
                  <a:srgbClr val="FFFEBD"/>
                </a:solidFill>
              </a:rPr>
              <a:t>in advocacy </a:t>
            </a:r>
            <a:r>
              <a:rPr lang="en-US" sz="1400" dirty="0" smtClean="0">
                <a:solidFill>
                  <a:srgbClr val="FFFEBD"/>
                </a:solidFill>
              </a:rPr>
              <a:t>programs</a:t>
            </a:r>
            <a:r>
              <a:rPr lang="en-US" sz="1400" dirty="0" smtClean="0">
                <a:solidFill>
                  <a:srgbClr val="CAE63D"/>
                </a:solidFill>
              </a:rPr>
              <a:t> </a:t>
            </a:r>
            <a:endParaRPr lang="en-US" sz="1400" dirty="0">
              <a:solidFill>
                <a:srgbClr val="CAE63D"/>
              </a:solidFill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76C5ED"/>
                </a:solidFill>
              </a:rPr>
              <a:t>Discounts</a:t>
            </a:r>
            <a:r>
              <a:rPr lang="en-US" sz="1600" dirty="0">
                <a:solidFill>
                  <a:srgbClr val="CAE63D"/>
                </a:solidFill>
              </a:rPr>
              <a:t> on Subscriptions, Meeting Attendance, Hotels, Insurance, and More</a:t>
            </a:r>
            <a:endParaRPr lang="en-US" sz="1200" dirty="0">
              <a:solidFill>
                <a:srgbClr val="FFFEC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CAE63D"/>
              </a:solidFill>
              <a:latin typeface="Helvetica CondensedBoldObl" charset="0"/>
            </a:endParaRP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Tx/>
              <a:buChar char="•"/>
              <a:defRPr/>
            </a:pPr>
            <a:endParaRPr lang="en-US" sz="1200" dirty="0">
              <a:solidFill>
                <a:srgbClr val="FFFECA"/>
              </a:solidFill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2286000" y="1898898"/>
            <a:ext cx="7982125" cy="47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ABA20"/>
                </a:solidFill>
                <a:latin typeface="Arial Bold" charset="0"/>
              </a:rPr>
              <a:t>Remember to Login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to                           </a:t>
            </a:r>
            <a:r>
              <a:rPr lang="en-US" sz="2000" dirty="0" err="1" smtClean="0">
                <a:solidFill>
                  <a:srgbClr val="FABA20"/>
                </a:solidFill>
                <a:latin typeface="Arial Bold" charset="0"/>
              </a:rPr>
              <a:t>to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 </a:t>
            </a:r>
            <a:r>
              <a:rPr lang="en-US" sz="2000" dirty="0">
                <a:solidFill>
                  <a:srgbClr val="FABA20"/>
                </a:solidFill>
                <a:latin typeface="Arial Bold" charset="0"/>
              </a:rPr>
              <a:t>Access Your Benefits</a:t>
            </a:r>
            <a:endParaRPr lang="en-US" sz="1600" dirty="0">
              <a:solidFill>
                <a:srgbClr val="FABA20"/>
              </a:solidFill>
              <a:latin typeface="Arial Bold" charset="0"/>
            </a:endParaRPr>
          </a:p>
        </p:txBody>
      </p:sp>
      <p:pic>
        <p:nvPicPr>
          <p:cNvPr id="13" name="Picture 71" descr="AVS56_logo_y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6353" y="5383476"/>
            <a:ext cx="6810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9448800" y="6156121"/>
            <a:ext cx="2819400" cy="7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54C2F3"/>
                </a:solidFill>
                <a:latin typeface="Arial Bold" charset="0"/>
              </a:rPr>
              <a:t>Website: </a:t>
            </a:r>
            <a:r>
              <a:rPr lang="en-US" sz="2000" dirty="0" smtClean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1500" dirty="0">
              <a:solidFill>
                <a:srgbClr val="54C2F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98897"/>
            <a:ext cx="1676400" cy="3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5333999" y="1365827"/>
            <a:ext cx="5120640" cy="76200"/>
          </a:xfrm>
          <a:prstGeom prst="rect">
            <a:avLst/>
          </a:prstGeom>
          <a:gradFill rotWithShape="0">
            <a:gsLst>
              <a:gs pos="0">
                <a:srgbClr val="000F17"/>
              </a:gs>
              <a:gs pos="50000">
                <a:srgbClr val="E5AB1F"/>
              </a:gs>
              <a:gs pos="100000">
                <a:srgbClr val="000F17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2772" name="Text Box 12"/>
          <p:cNvSpPr txBox="1">
            <a:spLocks noChangeArrowheads="1"/>
          </p:cNvSpPr>
          <p:nvPr/>
        </p:nvSpPr>
        <p:spPr bwMode="auto">
          <a:xfrm>
            <a:off x="5301672" y="667177"/>
            <a:ext cx="56388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FEDE"/>
                </a:solidFill>
                <a:latin typeface="45 Helvetica Light" charset="0"/>
              </a:rPr>
              <a:t>AVS Publications</a:t>
            </a:r>
          </a:p>
        </p:txBody>
      </p:sp>
      <p:sp>
        <p:nvSpPr>
          <p:cNvPr id="32773" name="Text Box 16"/>
          <p:cNvSpPr txBox="1">
            <a:spLocks noChangeAspect="1" noChangeArrowheads="1"/>
          </p:cNvSpPr>
          <p:nvPr/>
        </p:nvSpPr>
        <p:spPr bwMode="auto">
          <a:xfrm>
            <a:off x="5333998" y="2196824"/>
            <a:ext cx="5334001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spcBef>
                <a:spcPct val="999000"/>
              </a:spcBef>
              <a:spcAft>
                <a:spcPts val="6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600" dirty="0">
                <a:solidFill>
                  <a:srgbClr val="CAE63D"/>
                </a:solidFill>
                <a:latin typeface="Helvetica CondensedBoldObl" charset="0"/>
              </a:rPr>
              <a:t> </a:t>
            </a:r>
            <a:r>
              <a:rPr lang="en-US" altLang="en-US" sz="1800" dirty="0">
                <a:solidFill>
                  <a:srgbClr val="CAE63D"/>
                </a:solidFill>
                <a:latin typeface="Helvetica CondensedBoldObl" charset="0"/>
              </a:rPr>
              <a:t>JVST A:</a:t>
            </a: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FFFECA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Surfaces, Interfaces, Materials   </a:t>
            </a:r>
            <a:endParaRPr lang="en-US" altLang="en-US" sz="1200" dirty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 Thin Films, ALD, ALE</a:t>
            </a: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 Plasma Science and Technology</a:t>
            </a:r>
            <a:endParaRPr lang="en-US" altLang="en-US" sz="1200" dirty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  <a:spcAft>
                <a:spcPts val="6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600" dirty="0" smtClean="0">
                <a:solidFill>
                  <a:srgbClr val="CAE63D"/>
                </a:solidFill>
                <a:latin typeface="Helvetica CondensedBoldObl" charset="0"/>
              </a:rPr>
              <a:t> </a:t>
            </a:r>
            <a:r>
              <a:rPr lang="en-US" altLang="en-US" sz="1800" dirty="0">
                <a:solidFill>
                  <a:srgbClr val="CAE63D"/>
                </a:solidFill>
                <a:latin typeface="Helvetica CondensedBoldObl" charset="0"/>
              </a:rPr>
              <a:t>JVST B:</a:t>
            </a: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FFFECA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FFFECA"/>
                </a:solidFill>
                <a:latin typeface="Arial Bold" panose="020B0704020202020204" pitchFamily="34" charset="0"/>
              </a:rPr>
              <a:t>Nanometer </a:t>
            </a: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Structures </a:t>
            </a:r>
            <a:endParaRPr lang="en-US" altLang="en-US" sz="1200" dirty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FFFECA"/>
                </a:solidFill>
                <a:latin typeface="Arial Bold" panose="020B0704020202020204" pitchFamily="34" charset="0"/>
              </a:rPr>
              <a:t> Microelectronics </a:t>
            </a:r>
            <a:endParaRPr lang="en-US" altLang="en-US" sz="1200" dirty="0" smtClean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 </a:t>
            </a:r>
            <a:r>
              <a:rPr lang="en-US" altLang="en-US" sz="1200" dirty="0">
                <a:solidFill>
                  <a:srgbClr val="FFFECA"/>
                </a:solidFill>
                <a:latin typeface="Arial Bold" panose="020B0704020202020204" pitchFamily="34" charset="0"/>
              </a:rPr>
              <a:t>Processing, Measurement, </a:t>
            </a: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and Phenomena</a:t>
            </a:r>
          </a:p>
          <a:p>
            <a:pPr marL="171450" indent="-171450">
              <a:lnSpc>
                <a:spcPts val="1200"/>
              </a:lnSpc>
              <a:spcBef>
                <a:spcPct val="0"/>
              </a:spcBef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FFFECA"/>
                </a:solidFill>
                <a:latin typeface="Arial Bold" panose="020B0704020202020204" pitchFamily="34" charset="0"/>
              </a:rPr>
              <a:t> Vacuum </a:t>
            </a:r>
            <a:endParaRPr lang="en-US" altLang="en-US" sz="1200" dirty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  <a:spcAft>
                <a:spcPts val="6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800" dirty="0" smtClean="0">
                <a:solidFill>
                  <a:srgbClr val="CAE63D"/>
                </a:solidFill>
                <a:latin typeface="Helvetica CondensedBoldObl" charset="0"/>
              </a:rPr>
              <a:t>Surface Science Spectra (SSS): </a:t>
            </a:r>
            <a:endParaRPr lang="en-US" altLang="en-US" sz="1400" dirty="0" smtClean="0">
              <a:solidFill>
                <a:srgbClr val="FFFECA"/>
              </a:solidFill>
              <a:latin typeface="Helvetica CondensedBoldObl" charset="0"/>
            </a:endParaRP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 smtClean="0">
                <a:solidFill>
                  <a:srgbClr val="FFFECA"/>
                </a:solidFill>
                <a:latin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Journal &amp; Database for Individuals or Analytical Labs</a:t>
            </a: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6,600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Individual Spectra for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more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than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1,300 Specimens of Interest</a:t>
            </a:r>
            <a:endParaRPr lang="en-US" sz="1200" dirty="0">
              <a:solidFill>
                <a:srgbClr val="FFFECA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Comparison Spectra from Well-Defined Materials</a:t>
            </a:r>
          </a:p>
          <a:p>
            <a:pPr>
              <a:lnSpc>
                <a:spcPts val="1600"/>
              </a:lnSpc>
              <a:spcBef>
                <a:spcPts val="800"/>
              </a:spcBef>
              <a:spcAft>
                <a:spcPts val="6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800" dirty="0" smtClean="0">
                <a:solidFill>
                  <a:srgbClr val="CAE63D"/>
                </a:solidFill>
                <a:latin typeface="Helvetica CondensedBold" charset="0"/>
              </a:rPr>
              <a:t>Biointer</a:t>
            </a:r>
            <a:r>
              <a:rPr lang="en-US" altLang="en-US" sz="1800" i="1" dirty="0" smtClean="0">
                <a:solidFill>
                  <a:srgbClr val="CAE63D"/>
                </a:solidFill>
                <a:latin typeface="Helvetica CondensedBold" charset="0"/>
              </a:rPr>
              <a:t>phases</a:t>
            </a:r>
            <a:r>
              <a:rPr lang="en-US" altLang="en-US" sz="1800" dirty="0">
                <a:solidFill>
                  <a:srgbClr val="CAE63D"/>
                </a:solidFill>
                <a:latin typeface="Helvetica CondensedBoldObl" charset="0"/>
              </a:rPr>
              <a:t>:</a:t>
            </a:r>
            <a:r>
              <a:rPr lang="en-US" altLang="en-US" sz="1600" dirty="0">
                <a:solidFill>
                  <a:srgbClr val="CAE63D"/>
                </a:solidFill>
                <a:latin typeface="Helvetica CondensedBoldObl" charset="0"/>
              </a:rPr>
              <a:t> </a:t>
            </a: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1200" dirty="0">
                <a:solidFill>
                  <a:srgbClr val="FFFECA"/>
                </a:solidFill>
                <a:latin typeface="Arial Bold" panose="020B0704020202020204" pitchFamily="34" charset="0"/>
              </a:rPr>
              <a:t>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Biomaterials &amp; Biological Interfaces</a:t>
            </a: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Quantitative Soft Matter Interfaces </a:t>
            </a:r>
          </a:p>
          <a:p>
            <a:pPr marL="171450" indent="-171450" eaLnBrk="0" fontAlgn="base" hangingPunct="0">
              <a:lnSpc>
                <a:spcPts val="1200"/>
              </a:lnSpc>
              <a:spcBef>
                <a:spcPct val="0"/>
              </a:spcBef>
              <a:spcAft>
                <a:spcPts val="3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Chemistry Physics, Engineering, Theory, &amp; Modeling</a:t>
            </a:r>
            <a:endParaRPr lang="en-US" sz="1200" dirty="0">
              <a:solidFill>
                <a:srgbClr val="CAE63D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  <a:spcAft>
                <a:spcPts val="6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800" dirty="0" smtClean="0">
                <a:solidFill>
                  <a:srgbClr val="CAE63D"/>
                </a:solidFill>
                <a:latin typeface="Helvetica CondensedBold" charset="0"/>
              </a:rPr>
              <a:t>New! AVS Quantum</a:t>
            </a:r>
            <a:r>
              <a:rPr lang="en-US" altLang="en-US" sz="1800" dirty="0" smtClean="0">
                <a:solidFill>
                  <a:srgbClr val="CAE63D"/>
                </a:solidFill>
                <a:latin typeface="Helvetica CondensedBoldObl" charset="0"/>
              </a:rPr>
              <a:t> Science</a:t>
            </a:r>
            <a:r>
              <a:rPr lang="en-US" altLang="en-US" sz="1600" dirty="0" smtClean="0">
                <a:solidFill>
                  <a:srgbClr val="CAE63D"/>
                </a:solidFill>
                <a:latin typeface="Helvetica CondensedBoldObl" charset="0"/>
              </a:rPr>
              <a:t> </a:t>
            </a:r>
            <a:endParaRPr lang="en-US" altLang="en-US" sz="1600" dirty="0">
              <a:solidFill>
                <a:srgbClr val="CAE63D"/>
              </a:solidFill>
              <a:latin typeface="Helvetica CondensedBoldObl" charset="0"/>
            </a:endParaRPr>
          </a:p>
          <a:p>
            <a:pPr marL="171450" indent="-171450"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Clr>
                <a:srgbClr val="CAE63D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Experimental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and Theoretical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Advances 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Across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Physics,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Chemistry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Biology, Materials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Science</a:t>
            </a:r>
            <a:r>
              <a:rPr lang="en-US" sz="1200" dirty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Optics, and </a:t>
            </a:r>
            <a:r>
              <a:rPr lang="en-US" sz="1200" dirty="0" smtClean="0">
                <a:solidFill>
                  <a:srgbClr val="FFFECA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Electronics</a:t>
            </a:r>
            <a:endParaRPr lang="en-US" altLang="en-US" sz="1200" dirty="0">
              <a:solidFill>
                <a:srgbClr val="FFFECA"/>
              </a:solidFill>
              <a:latin typeface="Arial Bold" panose="020B0704020202020204" pitchFamily="34" charset="0"/>
            </a:endParaRPr>
          </a:p>
          <a:p>
            <a:pPr>
              <a:lnSpc>
                <a:spcPts val="1200"/>
              </a:lnSpc>
              <a:spcBef>
                <a:spcPct val="0"/>
              </a:spcBef>
              <a:spcAft>
                <a:spcPts val="600"/>
              </a:spcAft>
              <a:buClr>
                <a:srgbClr val="CAE63D"/>
              </a:buClr>
              <a:buSzPct val="80000"/>
              <a:buFontTx/>
              <a:buChar char="•"/>
            </a:pPr>
            <a:endParaRPr lang="en-US" altLang="en-US" sz="1200" dirty="0">
              <a:solidFill>
                <a:srgbClr val="FFFECA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5333999" y="1524000"/>
            <a:ext cx="586740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ABA20"/>
                </a:solidFill>
                <a:latin typeface="Arial Bold" panose="020B0704020202020204" pitchFamily="34" charset="0"/>
              </a:rPr>
              <a:t>Publish Your Research Where it will be Read Worldwide by the Materials, Processing, &amp; Interfaces Community</a:t>
            </a:r>
            <a:endParaRPr lang="en-US" altLang="en-US" sz="1600" dirty="0">
              <a:solidFill>
                <a:srgbClr val="FABA20"/>
              </a:solidFill>
              <a:latin typeface="Arial Bold" panose="020B0704020202020204" pitchFamily="34" charset="0"/>
            </a:endParaRPr>
          </a:p>
        </p:txBody>
      </p:sp>
      <p:sp>
        <p:nvSpPr>
          <p:cNvPr id="32775" name="Text Box 22"/>
          <p:cNvSpPr txBox="1">
            <a:spLocks noChangeArrowheads="1"/>
          </p:cNvSpPr>
          <p:nvPr/>
        </p:nvSpPr>
        <p:spPr bwMode="auto">
          <a:xfrm>
            <a:off x="1600200" y="3200400"/>
            <a:ext cx="3505200" cy="222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76C5ED"/>
                </a:solidFill>
                <a:latin typeface="Arial Bold" panose="020B0704020202020204" pitchFamily="34" charset="0"/>
              </a:rPr>
              <a:t>AVS journals are </a:t>
            </a:r>
            <a:r>
              <a:rPr lang="en-US" altLang="en-US" sz="1800" dirty="0">
                <a:solidFill>
                  <a:srgbClr val="FDAB03"/>
                </a:solidFill>
                <a:latin typeface="Arial Bold" panose="020B0704020202020204" pitchFamily="34" charset="0"/>
              </a:rPr>
              <a:t>peer-reviewed,</a:t>
            </a:r>
            <a:r>
              <a:rPr lang="en-US" altLang="en-US" sz="1800" dirty="0">
                <a:solidFill>
                  <a:srgbClr val="76C5ED"/>
                </a:solidFill>
                <a:latin typeface="Arial Bold" panose="020B0704020202020204" pitchFamily="34" charset="0"/>
              </a:rPr>
              <a:t> </a:t>
            </a:r>
            <a:r>
              <a:rPr lang="en-US" altLang="en-US" sz="1800" dirty="0">
                <a:solidFill>
                  <a:srgbClr val="FDAB03"/>
                </a:solidFill>
                <a:latin typeface="Arial Bold" panose="020B0704020202020204" pitchFamily="34" charset="0"/>
              </a:rPr>
              <a:t>easy to access, highly cited, &amp; topically diverse …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CAE63D"/>
              </a:solidFill>
              <a:latin typeface="Helvetica CondensedBold" charset="0"/>
            </a:endParaRP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AE63D"/>
                </a:solidFill>
                <a:latin typeface="Arial" panose="020B0604020202020204" pitchFamily="34" charset="0"/>
              </a:rPr>
              <a:t>For Submission Guidelines/Other Details:</a:t>
            </a:r>
          </a:p>
          <a:p>
            <a:pPr>
              <a:lnSpc>
                <a:spcPts val="1800"/>
              </a:lnSpc>
              <a:spcAft>
                <a:spcPts val="300"/>
              </a:spcAft>
              <a:buClr>
                <a:srgbClr val="D0EA56"/>
              </a:buClr>
              <a:buSzPct val="80000"/>
              <a:buFontTx/>
              <a:buNone/>
            </a:pPr>
            <a:r>
              <a:rPr lang="en-US" altLang="en-US" sz="1400" dirty="0" smtClean="0">
                <a:solidFill>
                  <a:srgbClr val="FFBE4B"/>
                </a:solidFill>
                <a:latin typeface="Arial Bold" panose="020B0704020202020204" pitchFamily="34" charset="0"/>
              </a:rPr>
              <a:t>www.avspublications.org</a:t>
            </a:r>
            <a:endParaRPr lang="en-US" altLang="en-US" sz="1400" dirty="0">
              <a:solidFill>
                <a:srgbClr val="FFBE4B"/>
              </a:solidFill>
              <a:latin typeface="Arial" panose="020B0604020202020204" pitchFamily="34" charset="0"/>
            </a:endParaRPr>
          </a:p>
        </p:txBody>
      </p:sp>
      <p:pic>
        <p:nvPicPr>
          <p:cNvPr id="32776" name="Picture 71" descr="AVS56_logo_y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5105400"/>
            <a:ext cx="6810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13459"/>
      </p:ext>
    </p:extLst>
  </p:cSld>
  <p:clrMapOvr>
    <a:masterClrMapping/>
  </p:clrMapOvr>
  <p:transition spd="slow" advClick="0" advTm="12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5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05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71" descr="AVS56_logo_ye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2" y="1620244"/>
            <a:ext cx="1958975" cy="19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600200" y="5946548"/>
            <a:ext cx="944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EBD"/>
                </a:solidFill>
              </a:rPr>
              <a:t>Questions</a:t>
            </a:r>
            <a:r>
              <a:rPr lang="en-US" sz="2000" dirty="0">
                <a:solidFill>
                  <a:srgbClr val="FFFEBD"/>
                </a:solidFill>
              </a:rPr>
              <a:t>? Contact Angela Klink, </a:t>
            </a:r>
            <a:r>
              <a:rPr lang="en-US" sz="2000" u="sng" dirty="0">
                <a:solidFill>
                  <a:srgbClr val="FFFEBD"/>
                </a:solidFill>
              </a:rPr>
              <a:t>angela@avs.org</a:t>
            </a:r>
            <a:endParaRPr lang="en-US" sz="2000" b="1" u="sng" dirty="0">
              <a:solidFill>
                <a:srgbClr val="FFFEBD"/>
              </a:solidFill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ABA20"/>
              </a:solidFill>
            </a:endParaRPr>
          </a:p>
        </p:txBody>
      </p:sp>
      <p:pic>
        <p:nvPicPr>
          <p:cNvPr id="4" name="Picture 3" descr="404 Not F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9689"/>
            <a:ext cx="2316480" cy="17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0" y="1620244"/>
            <a:ext cx="12192000" cy="231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54C2F3"/>
                </a:solidFill>
                <a:latin typeface="Arial Bold" charset="0"/>
              </a:rPr>
              <a:t>From the AVS Website </a:t>
            </a:r>
            <a:r>
              <a:rPr lang="en-US" sz="2800" u="sng" dirty="0">
                <a:solidFill>
                  <a:srgbClr val="FABA20"/>
                </a:solidFill>
                <a:latin typeface="Arial Bold" charset="0"/>
              </a:rPr>
              <a:t>www.avs.org</a:t>
            </a:r>
            <a:endParaRPr lang="en-US" sz="2800" dirty="0">
              <a:solidFill>
                <a:srgbClr val="FABA2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/>
            </a:r>
            <a:br>
              <a:rPr lang="en-US" sz="2400" dirty="0" smtClean="0">
                <a:solidFill>
                  <a:srgbClr val="54C2F3"/>
                </a:solidFill>
                <a:latin typeface="Arial Bold" charset="0"/>
              </a:rPr>
            </a:b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>Follow Us on Social Media </a:t>
            </a:r>
            <a:br>
              <a:rPr lang="en-US" sz="2400" dirty="0" smtClean="0">
                <a:solidFill>
                  <a:srgbClr val="54C2F3"/>
                </a:solidFill>
                <a:latin typeface="Arial Bold" charset="0"/>
              </a:rPr>
            </a:br>
            <a:r>
              <a:rPr lang="en-US" sz="2400" dirty="0" smtClean="0">
                <a:solidFill>
                  <a:srgbClr val="54C2F3"/>
                </a:solidFill>
                <a:latin typeface="Arial Bold" charset="0"/>
              </a:rPr>
              <a:t>and </a:t>
            </a:r>
            <a:r>
              <a:rPr lang="en-US" sz="2400" dirty="0">
                <a:solidFill>
                  <a:srgbClr val="54C2F3"/>
                </a:solidFill>
                <a:latin typeface="Arial Bold" charset="0"/>
              </a:rPr>
              <a:t>Visit the AVS Events Calendar at: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>
                <a:solidFill>
                  <a:srgbClr val="FABA20"/>
                </a:solidFill>
                <a:latin typeface="Arial Bold" charset="0"/>
              </a:rPr>
              <a:t>www.avs.org/Meetings-Exhibits/Events-Calendar</a:t>
            </a: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54C2F3"/>
              </a:solidFill>
              <a:latin typeface="Arial Bold" charset="0"/>
            </a:endParaRPr>
          </a:p>
          <a:p>
            <a:pPr algn="ctr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54C2F3"/>
              </a:solidFill>
              <a:latin typeface="Arial Bold" charset="0"/>
            </a:endParaRPr>
          </a:p>
        </p:txBody>
      </p:sp>
      <p:pic>
        <p:nvPicPr>
          <p:cNvPr id="2" name="Picture 1" descr="Is Social Media Good or Bad for Society? We Look at the Details | McAkins Onlin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24289"/>
            <a:ext cx="18740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Condensed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Condensed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 CondensedBol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3062</TotalTime>
  <Words>679</Words>
  <Application>Microsoft Office PowerPoint</Application>
  <PresentationFormat>Widescreen</PresentationFormat>
  <Paragraphs>116</Paragraphs>
  <Slides>10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ＭＳ Ｐゴシック</vt:lpstr>
      <vt:lpstr>45 Helvetica Light</vt:lpstr>
      <vt:lpstr>Arial</vt:lpstr>
      <vt:lpstr>Arial Bold</vt:lpstr>
      <vt:lpstr>Arial Narrow</vt:lpstr>
      <vt:lpstr>Calibri</vt:lpstr>
      <vt:lpstr>Calibri Light</vt:lpstr>
      <vt:lpstr>Helvetica CondensedBold</vt:lpstr>
      <vt:lpstr>Helvetica CondensedBoldObl</vt:lpstr>
      <vt:lpstr>Times</vt:lpstr>
      <vt:lpstr>Wingdings</vt:lpstr>
      <vt:lpstr>Blank Presentation</vt:lpstr>
      <vt:lpstr>2_Blank Presentation</vt:lpstr>
      <vt:lpstr>3_Blank Presentation</vt:lpstr>
      <vt:lpstr>3_Retrospect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 Marketing and communications committee</dc:title>
  <dc:creator>Della</dc:creator>
  <cp:lastModifiedBy>Della</cp:lastModifiedBy>
  <cp:revision>532</cp:revision>
  <dcterms:created xsi:type="dcterms:W3CDTF">2009-11-03T17:38:04Z</dcterms:created>
  <dcterms:modified xsi:type="dcterms:W3CDTF">2021-09-27T15:46:23Z</dcterms:modified>
</cp:coreProperties>
</file>